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sldIdLst>
    <p:sldId id="256" r:id="rId3"/>
    <p:sldId id="259" r:id="rId4"/>
    <p:sldId id="265" r:id="rId5"/>
    <p:sldId id="264" r:id="rId6"/>
    <p:sldId id="263" r:id="rId7"/>
    <p:sldId id="267" r:id="rId8"/>
    <p:sldId id="270" r:id="rId9"/>
    <p:sldId id="273" r:id="rId10"/>
    <p:sldId id="274" r:id="rId11"/>
    <p:sldId id="276" r:id="rId12"/>
    <p:sldId id="291" r:id="rId13"/>
    <p:sldId id="290" r:id="rId14"/>
    <p:sldId id="292" r:id="rId15"/>
    <p:sldId id="293" r:id="rId16"/>
    <p:sldId id="326" r:id="rId17"/>
    <p:sldId id="295" r:id="rId18"/>
    <p:sldId id="296" r:id="rId19"/>
    <p:sldId id="304" r:id="rId20"/>
    <p:sldId id="303" r:id="rId21"/>
    <p:sldId id="302" r:id="rId22"/>
    <p:sldId id="301" r:id="rId23"/>
    <p:sldId id="299" r:id="rId24"/>
    <p:sldId id="298" r:id="rId25"/>
    <p:sldId id="297" r:id="rId26"/>
    <p:sldId id="305" r:id="rId27"/>
    <p:sldId id="262" r:id="rId28"/>
    <p:sldId id="277" r:id="rId29"/>
    <p:sldId id="306" r:id="rId30"/>
    <p:sldId id="307" r:id="rId31"/>
    <p:sldId id="278" r:id="rId32"/>
    <p:sldId id="309" r:id="rId33"/>
    <p:sldId id="268" r:id="rId34"/>
    <p:sldId id="279" r:id="rId35"/>
    <p:sldId id="310" r:id="rId36"/>
    <p:sldId id="311" r:id="rId37"/>
    <p:sldId id="312" r:id="rId38"/>
    <p:sldId id="313" r:id="rId39"/>
    <p:sldId id="315" r:id="rId40"/>
    <p:sldId id="314" r:id="rId41"/>
    <p:sldId id="316" r:id="rId42"/>
    <p:sldId id="325" r:id="rId43"/>
    <p:sldId id="323" r:id="rId44"/>
    <p:sldId id="322" r:id="rId45"/>
    <p:sldId id="318" r:id="rId46"/>
    <p:sldId id="324" r:id="rId47"/>
    <p:sldId id="269" r:id="rId48"/>
    <p:sldId id="272" r:id="rId49"/>
    <p:sldId id="271" r:id="rId50"/>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966"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416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DCCD61-643D-44A5-A450-3A42A50CBC1E}" type="datetimeFigureOut">
              <a:rPr lang="en-US" smtClean="0"/>
              <a:t>12/1/2020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96291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DCCD61-643D-44A5-A450-3A42A50CBC1E}" type="datetimeFigureOut">
              <a:rPr lang="en-US" smtClean="0"/>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29688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DCCD61-643D-44A5-A450-3A42A50CBC1E}" type="datetimeFigureOut">
              <a:rPr lang="en-US" smtClean="0"/>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2987035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79237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3962857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6778"/>
            <a:ext cx="9144000" cy="1069514"/>
          </a:xfrm>
          <a:prstGeom prst="rect">
            <a:avLst/>
          </a:prstGeom>
        </p:spPr>
        <p:txBody>
          <a:bodyPr anchor="ctr"/>
          <a:lstStyle>
            <a:lvl1pPr>
              <a:defRPr b="1" baseline="0">
                <a:solidFill>
                  <a:schemeClr val="bg1"/>
                </a:solidFill>
                <a:latin typeface="Arial" pitchFamily="34" charset="0"/>
                <a:cs typeface="Arial" pitchFamily="34" charset="0"/>
              </a:defRPr>
            </a:lvl1pPr>
          </a:lstStyle>
          <a:p>
            <a:r>
              <a:rPr lang="en-US" altLang="ko-KR" dirty="0" smtClean="0"/>
              <a:t> Click to add title</a:t>
            </a:r>
            <a:endParaRPr lang="ko-KR" altLang="en-US" dirty="0"/>
          </a:p>
        </p:txBody>
      </p:sp>
      <p:sp>
        <p:nvSpPr>
          <p:cNvPr id="3" name="Content Placeholder 2"/>
          <p:cNvSpPr>
            <a:spLocks noGrp="1"/>
          </p:cNvSpPr>
          <p:nvPr>
            <p:ph idx="1"/>
          </p:nvPr>
        </p:nvSpPr>
        <p:spPr>
          <a:xfrm>
            <a:off x="457200" y="1600201"/>
            <a:ext cx="8229600" cy="460648"/>
          </a:xfrm>
          <a:prstGeom prst="rect">
            <a:avLst/>
          </a:prstGeom>
        </p:spPr>
        <p:txBody>
          <a:bodyPr anchor="ctr"/>
          <a:lstStyle>
            <a:lvl1pPr marL="0" indent="0">
              <a:buNone/>
              <a:defRPr sz="2000">
                <a:solidFill>
                  <a:schemeClr val="accent6">
                    <a:lumMod val="50000"/>
                  </a:schemeClr>
                </a:solidFill>
              </a:defRPr>
            </a:lvl1pPr>
          </a:lstStyle>
          <a:p>
            <a:pPr lvl="0"/>
            <a:r>
              <a:rPr lang="en-US" altLang="ko-KR" dirty="0" smtClean="0"/>
              <a:t>Click to edit Master text styles</a:t>
            </a:r>
          </a:p>
        </p:txBody>
      </p:sp>
      <p:sp>
        <p:nvSpPr>
          <p:cNvPr id="4" name="Content Placeholder 2"/>
          <p:cNvSpPr>
            <a:spLocks noGrp="1"/>
          </p:cNvSpPr>
          <p:nvPr>
            <p:ph idx="10"/>
          </p:nvPr>
        </p:nvSpPr>
        <p:spPr>
          <a:xfrm>
            <a:off x="467544" y="2276872"/>
            <a:ext cx="8229600" cy="3600400"/>
          </a:xfrm>
          <a:prstGeom prst="rect">
            <a:avLst/>
          </a:prstGeom>
        </p:spPr>
        <p:txBody>
          <a:bodyPr lIns="396000" anchor="t"/>
          <a:lstStyle>
            <a:lvl1pPr marL="0" indent="0">
              <a:buNone/>
              <a:defRPr sz="1400">
                <a:solidFill>
                  <a:schemeClr val="accent6">
                    <a:lumMod val="50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3694015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19672" y="0"/>
            <a:ext cx="7524328" cy="1069514"/>
          </a:xfrm>
          <a:prstGeom prst="rect">
            <a:avLst/>
          </a:prstGeom>
        </p:spPr>
        <p:txBody>
          <a:bodyPr anchor="ctr"/>
          <a:lstStyle>
            <a:lvl1pPr>
              <a:defRPr b="1" baseline="0">
                <a:solidFill>
                  <a:schemeClr val="accent6">
                    <a:lumMod val="50000"/>
                  </a:schemeClr>
                </a:solidFill>
                <a:latin typeface="Arial" pitchFamily="34" charset="0"/>
                <a:cs typeface="Arial" pitchFamily="34" charset="0"/>
              </a:defRPr>
            </a:lvl1pPr>
          </a:lstStyle>
          <a:p>
            <a:r>
              <a:rPr lang="en-US" altLang="ko-KR" dirty="0" smtClean="0"/>
              <a:t> Click to add title</a:t>
            </a:r>
            <a:endParaRPr lang="ko-KR" altLang="en-US" dirty="0"/>
          </a:p>
        </p:txBody>
      </p:sp>
      <p:sp>
        <p:nvSpPr>
          <p:cNvPr id="4" name="Content Placeholder 2"/>
          <p:cNvSpPr>
            <a:spLocks noGrp="1"/>
          </p:cNvSpPr>
          <p:nvPr>
            <p:ph idx="1"/>
          </p:nvPr>
        </p:nvSpPr>
        <p:spPr>
          <a:xfrm>
            <a:off x="2123728" y="1268760"/>
            <a:ext cx="6563072" cy="460648"/>
          </a:xfrm>
          <a:prstGeom prst="rect">
            <a:avLst/>
          </a:prstGeom>
        </p:spPr>
        <p:txBody>
          <a:bodyPr anchor="ctr"/>
          <a:lstStyle>
            <a:lvl1pPr marL="0" indent="0">
              <a:buNone/>
              <a:defRPr sz="2000">
                <a:solidFill>
                  <a:schemeClr val="accent6">
                    <a:lumMod val="50000"/>
                  </a:schemeClr>
                </a:solidFill>
              </a:defRPr>
            </a:lvl1pPr>
          </a:lstStyle>
          <a:p>
            <a:pPr lvl="0"/>
            <a:r>
              <a:rPr lang="en-US" altLang="ko-KR" dirty="0" smtClean="0"/>
              <a:t>Click to edit Master text styles</a:t>
            </a:r>
          </a:p>
        </p:txBody>
      </p:sp>
      <p:sp>
        <p:nvSpPr>
          <p:cNvPr id="5" name="Content Placeholder 2"/>
          <p:cNvSpPr>
            <a:spLocks noGrp="1"/>
          </p:cNvSpPr>
          <p:nvPr>
            <p:ph idx="10"/>
          </p:nvPr>
        </p:nvSpPr>
        <p:spPr>
          <a:xfrm>
            <a:off x="2134072" y="1844824"/>
            <a:ext cx="6563072" cy="4147865"/>
          </a:xfrm>
          <a:prstGeom prst="rect">
            <a:avLst/>
          </a:prstGeom>
        </p:spPr>
        <p:txBody>
          <a:bodyPr lIns="396000" anchor="t"/>
          <a:lstStyle>
            <a:lvl1pPr marL="0" indent="0">
              <a:buNone/>
              <a:defRPr sz="1400">
                <a:solidFill>
                  <a:schemeClr val="accent6">
                    <a:lumMod val="50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2326818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656086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924286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DCCD61-643D-44A5-A450-3A42A50CBC1E}"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3277933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DCCD61-643D-44A5-A450-3A42A50CBC1E}" type="datetimeFigureOut">
              <a:rPr lang="en-US" smtClean="0"/>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778790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DCCD61-643D-44A5-A450-3A42A50CBC1E}" type="datetimeFigureOut">
              <a:rPr lang="en-US" smtClean="0"/>
              <a:t>12/1/2020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2919811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DCCD61-643D-44A5-A450-3A42A50CBC1E}" type="datetimeFigureOut">
              <a:rPr lang="en-US" smtClean="0"/>
              <a:t>12/1/2020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8181198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338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Lst>
  <p:txStyles>
    <p:titleStyle>
      <a:lvl1pPr algn="l" defTabSz="914400" rtl="0" eaLnBrk="1" latinLnBrk="1" hangingPunct="1">
        <a:spcBef>
          <a:spcPct val="0"/>
        </a:spcBef>
        <a:buNone/>
        <a:defRPr sz="4000" b="1" kern="1200">
          <a:solidFill>
            <a:schemeClr val="tx1"/>
          </a:solidFill>
          <a:latin typeface="Arial" pitchFamily="34" charset="0"/>
          <a:ea typeface="+mj-ea"/>
          <a:cs typeface="Arial" pitchFamily="34" charset="0"/>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DCCD61-643D-44A5-A450-3A42A50CBC1E}" type="datetimeFigureOut">
              <a:rPr lang="en-US" smtClean="0"/>
              <a:t>12/1/2020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F0832-F084-422D-97D1-AF848F4F2C34}" type="slidenum">
              <a:rPr lang="en-US" smtClean="0"/>
              <a:t>‹#›</a:t>
            </a:fld>
            <a:endParaRPr lang="en-US"/>
          </a:p>
        </p:txBody>
      </p:sp>
    </p:spTree>
    <p:extLst>
      <p:ext uri="{BB962C8B-B14F-4D97-AF65-F5344CB8AC3E}">
        <p14:creationId xmlns:p14="http://schemas.microsoft.com/office/powerpoint/2010/main" val="328635735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mylibraryrewards.com/"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ohio.ent.sirsi.net/client/en_US/wod/?dt=list"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4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G"/></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ame Side Corner Rectangle 1"/>
          <p:cNvSpPr/>
          <p:nvPr/>
        </p:nvSpPr>
        <p:spPr>
          <a:xfrm rot="10800000">
            <a:off x="4499992" y="0"/>
            <a:ext cx="4176464" cy="4293096"/>
          </a:xfrm>
          <a:prstGeom prst="round2SameRect">
            <a:avLst>
              <a:gd name="adj1" fmla="val 14350"/>
              <a:gd name="adj2" fmla="val 0"/>
            </a:avLst>
          </a:prstGeom>
          <a:solidFill>
            <a:schemeClr val="accent6">
              <a:lumMod val="7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TextBox 3"/>
          <p:cNvSpPr txBox="1"/>
          <p:nvPr/>
        </p:nvSpPr>
        <p:spPr>
          <a:xfrm>
            <a:off x="4499992" y="2244620"/>
            <a:ext cx="4176464" cy="461665"/>
          </a:xfrm>
          <a:prstGeom prst="rect">
            <a:avLst/>
          </a:prstGeom>
          <a:noFill/>
        </p:spPr>
        <p:txBody>
          <a:bodyPr wrap="square">
            <a:spAutoFit/>
          </a:bodyPr>
          <a:lstStyle/>
          <a:p>
            <a:pPr algn="ctr" fontAlgn="auto">
              <a:spcBef>
                <a:spcPts val="0"/>
              </a:spcBef>
              <a:spcAft>
                <a:spcPts val="0"/>
              </a:spcAft>
              <a:defRPr/>
            </a:pPr>
            <a:r>
              <a:rPr kumimoji="0" lang="en-US" altLang="ko-KR" sz="1200" b="1" dirty="0" smtClean="0">
                <a:solidFill>
                  <a:schemeClr val="bg1"/>
                </a:solidFill>
                <a:latin typeface="Arial" pitchFamily="34" charset="0"/>
                <a:cs typeface="Arial" pitchFamily="34" charset="0"/>
              </a:rPr>
              <a:t>Troop 344 and 9344</a:t>
            </a:r>
          </a:p>
          <a:p>
            <a:pPr algn="ctr" fontAlgn="auto">
              <a:spcBef>
                <a:spcPts val="0"/>
              </a:spcBef>
              <a:spcAft>
                <a:spcPts val="0"/>
              </a:spcAft>
              <a:defRPr/>
            </a:pPr>
            <a:r>
              <a:rPr lang="en-US" altLang="ko-KR" sz="1200" b="1" dirty="0" smtClean="0">
                <a:solidFill>
                  <a:schemeClr val="bg1"/>
                </a:solidFill>
                <a:latin typeface="Arial" pitchFamily="34" charset="0"/>
                <a:cs typeface="Arial" pitchFamily="34" charset="0"/>
              </a:rPr>
              <a:t>Pemberville, OH</a:t>
            </a:r>
            <a:endParaRPr kumimoji="0" lang="en-US" altLang="ko-KR" sz="1200" b="1" dirty="0">
              <a:solidFill>
                <a:schemeClr val="bg1"/>
              </a:solidFill>
              <a:latin typeface="Arial" pitchFamily="34" charset="0"/>
              <a:cs typeface="Arial" pitchFamily="34" charset="0"/>
            </a:endParaRPr>
          </a:p>
        </p:txBody>
      </p:sp>
      <p:sp>
        <p:nvSpPr>
          <p:cNvPr id="5" name="TextBox 1"/>
          <p:cNvSpPr txBox="1">
            <a:spLocks noChangeArrowheads="1"/>
          </p:cNvSpPr>
          <p:nvPr/>
        </p:nvSpPr>
        <p:spPr bwMode="auto">
          <a:xfrm>
            <a:off x="4499992" y="836712"/>
            <a:ext cx="4176464" cy="1077218"/>
          </a:xfrm>
          <a:prstGeom prst="rect">
            <a:avLst/>
          </a:prstGeom>
          <a:noFill/>
          <a:ln w="9525">
            <a:noFill/>
            <a:miter lim="800000"/>
            <a:headEnd/>
            <a:tailEnd/>
          </a:ln>
        </p:spPr>
        <p:txBody>
          <a:bodyPr wrap="square">
            <a:spAutoFit/>
          </a:bodyPr>
          <a:lstStyle/>
          <a:p>
            <a:pPr algn="ctr"/>
            <a:r>
              <a:rPr lang="en-US" altLang="ko-KR" sz="3200" b="1" dirty="0" smtClean="0">
                <a:solidFill>
                  <a:schemeClr val="bg1"/>
                </a:solidFill>
                <a:latin typeface="Arial" pitchFamily="34" charset="0"/>
                <a:ea typeface="맑은 고딕" pitchFamily="50" charset="-127"/>
                <a:cs typeface="Arial" pitchFamily="34" charset="0"/>
              </a:rPr>
              <a:t>Reading</a:t>
            </a:r>
          </a:p>
          <a:p>
            <a:pPr algn="ctr"/>
            <a:r>
              <a:rPr lang="en-US" altLang="ko-KR" sz="3200" b="1" dirty="0" smtClean="0">
                <a:solidFill>
                  <a:schemeClr val="bg1"/>
                </a:solidFill>
                <a:latin typeface="Arial" pitchFamily="34" charset="0"/>
                <a:ea typeface="맑은 고딕" pitchFamily="50" charset="-127"/>
                <a:cs typeface="Arial" pitchFamily="34" charset="0"/>
              </a:rPr>
              <a:t>Merit Badge</a:t>
            </a:r>
          </a:p>
        </p:txBody>
      </p:sp>
      <p:grpSp>
        <p:nvGrpSpPr>
          <p:cNvPr id="19" name="Group 18"/>
          <p:cNvGrpSpPr/>
          <p:nvPr/>
        </p:nvGrpSpPr>
        <p:grpSpPr>
          <a:xfrm>
            <a:off x="5004048" y="2002531"/>
            <a:ext cx="3168352" cy="144016"/>
            <a:chOff x="899592" y="1359873"/>
            <a:chExt cx="3168352" cy="144016"/>
          </a:xfrm>
        </p:grpSpPr>
        <p:sp>
          <p:nvSpPr>
            <p:cNvPr id="3" name="Rectangle 2"/>
            <p:cNvSpPr/>
            <p:nvPr/>
          </p:nvSpPr>
          <p:spPr>
            <a:xfrm>
              <a:off x="2430865" y="1359873"/>
              <a:ext cx="144016" cy="144016"/>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8"/>
            <p:cNvSpPr/>
            <p:nvPr/>
          </p:nvSpPr>
          <p:spPr>
            <a:xfrm rot="2700000">
              <a:off x="2430865" y="1359873"/>
              <a:ext cx="144016" cy="144016"/>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5" name="Group 14"/>
            <p:cNvGrpSpPr/>
            <p:nvPr/>
          </p:nvGrpSpPr>
          <p:grpSpPr>
            <a:xfrm>
              <a:off x="2771800" y="1408806"/>
              <a:ext cx="1296144" cy="46150"/>
              <a:chOff x="2771800" y="1410205"/>
              <a:chExt cx="1296144" cy="46150"/>
            </a:xfrm>
          </p:grpSpPr>
          <p:cxnSp>
            <p:nvCxnSpPr>
              <p:cNvPr id="10" name="Straight Connector 9"/>
              <p:cNvCxnSpPr/>
              <p:nvPr/>
            </p:nvCxnSpPr>
            <p:spPr>
              <a:xfrm>
                <a:off x="2771800" y="1410205"/>
                <a:ext cx="1296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771800" y="1456355"/>
                <a:ext cx="9277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flipH="1">
              <a:off x="899592" y="1408806"/>
              <a:ext cx="1296144" cy="46150"/>
              <a:chOff x="2771800" y="1410205"/>
              <a:chExt cx="1296144" cy="46150"/>
            </a:xfrm>
          </p:grpSpPr>
          <p:cxnSp>
            <p:nvCxnSpPr>
              <p:cNvPr id="17" name="Straight Connector 16"/>
              <p:cNvCxnSpPr/>
              <p:nvPr/>
            </p:nvCxnSpPr>
            <p:spPr>
              <a:xfrm>
                <a:off x="2771800" y="1410205"/>
                <a:ext cx="1296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771800" y="1456355"/>
                <a:ext cx="9277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0129" y="2827172"/>
            <a:ext cx="914400" cy="933450"/>
          </a:xfrm>
          <a:prstGeom prst="rect">
            <a:avLst/>
          </a:prstGeom>
        </p:spPr>
      </p:pic>
    </p:spTree>
    <p:extLst>
      <p:ext uri="{BB962C8B-B14F-4D97-AF65-F5344CB8AC3E}">
        <p14:creationId xmlns:p14="http://schemas.microsoft.com/office/powerpoint/2010/main" val="19412217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ltLang="en-US" b="1" dirty="0">
                <a:latin typeface="+mj-lt"/>
              </a:rPr>
              <a:t>Anatomy of a Library of Congress Call </a:t>
            </a:r>
            <a:r>
              <a:rPr lang="en-US" altLang="en-US" b="1" dirty="0" smtClean="0">
                <a:latin typeface="+mj-lt"/>
              </a:rPr>
              <a:t>Number</a:t>
            </a:r>
            <a:endParaRPr lang="en-US" altLang="en-US" b="1" dirty="0">
              <a:latin typeface="+mj-lt"/>
            </a:endParaRPr>
          </a:p>
        </p:txBody>
      </p:sp>
      <p:sp>
        <p:nvSpPr>
          <p:cNvPr id="4" name="Content Placeholder 3"/>
          <p:cNvSpPr>
            <a:spLocks noGrp="1"/>
          </p:cNvSpPr>
          <p:nvPr>
            <p:ph idx="10"/>
          </p:nvPr>
        </p:nvSpPr>
        <p:spPr>
          <a:xfrm>
            <a:off x="107504" y="2276872"/>
            <a:ext cx="6192688" cy="2592288"/>
          </a:xfrm>
        </p:spPr>
        <p:txBody>
          <a:bodyPr/>
          <a:lstStyle/>
          <a:p>
            <a:pPr lvl="0" eaLnBrk="0" fontAlgn="base" latinLnBrk="0" hangingPunct="0">
              <a:spcBef>
                <a:spcPct val="0"/>
              </a:spcBef>
              <a:spcAft>
                <a:spcPct val="0"/>
              </a:spcAft>
            </a:pPr>
            <a:r>
              <a:rPr lang="en-US" altLang="en-US" sz="1800" b="1" dirty="0" smtClean="0"/>
              <a:t>Book </a:t>
            </a:r>
            <a:r>
              <a:rPr lang="en-US" altLang="en-US" sz="1800" b="1" dirty="0"/>
              <a:t>title:</a:t>
            </a:r>
            <a:r>
              <a:rPr lang="en-US" altLang="en-US" sz="1800" dirty="0"/>
              <a:t> Uncensored War: The Media and Vietnam</a:t>
            </a:r>
            <a:br>
              <a:rPr lang="en-US" altLang="en-US" sz="1800" dirty="0"/>
            </a:br>
            <a:r>
              <a:rPr lang="en-US" altLang="en-US" sz="1800" b="1" dirty="0"/>
              <a:t>Author:</a:t>
            </a:r>
            <a:r>
              <a:rPr lang="en-US" altLang="en-US" sz="1800" dirty="0"/>
              <a:t> Daniel C. </a:t>
            </a:r>
            <a:r>
              <a:rPr lang="en-US" altLang="en-US" sz="1800" dirty="0" err="1"/>
              <a:t>Hallin</a:t>
            </a:r>
            <a:r>
              <a:rPr lang="en-US" altLang="en-US" sz="1800" dirty="0"/>
              <a:t/>
            </a:r>
            <a:br>
              <a:rPr lang="en-US" altLang="en-US" sz="1800" dirty="0"/>
            </a:br>
            <a:r>
              <a:rPr lang="en-US" altLang="en-US" sz="1800" b="1" dirty="0"/>
              <a:t>Call Number:</a:t>
            </a:r>
            <a:r>
              <a:rPr lang="en-US" altLang="en-US" sz="1800" dirty="0"/>
              <a:t> DS559.46 .H35 1986</a:t>
            </a:r>
          </a:p>
          <a:p>
            <a:pPr marL="285750" lvl="0" indent="-285750" eaLnBrk="0" fontAlgn="base" latinLnBrk="0" hangingPunct="0">
              <a:spcBef>
                <a:spcPct val="0"/>
              </a:spcBef>
              <a:spcAft>
                <a:spcPct val="0"/>
              </a:spcAft>
              <a:buFont typeface="Arial" panose="020B0604020202020204" pitchFamily="34" charset="0"/>
              <a:buChar char="•"/>
            </a:pPr>
            <a:r>
              <a:rPr lang="en-US" altLang="en-US" sz="1800" dirty="0"/>
              <a:t>The first two lines describe the subject of the book.</a:t>
            </a:r>
            <a:br>
              <a:rPr lang="en-US" altLang="en-US" sz="1800" dirty="0"/>
            </a:br>
            <a:r>
              <a:rPr lang="en-US" altLang="en-US" sz="1800" dirty="0"/>
              <a:t>DS559.45 = Vietnamese Conflict</a:t>
            </a:r>
          </a:p>
          <a:p>
            <a:pPr marL="285750" lvl="0" indent="-285750" eaLnBrk="0" fontAlgn="base" latinLnBrk="0" hangingPunct="0">
              <a:spcBef>
                <a:spcPct val="0"/>
              </a:spcBef>
              <a:spcAft>
                <a:spcPct val="0"/>
              </a:spcAft>
              <a:buFont typeface="Arial" panose="020B0604020202020204" pitchFamily="34" charset="0"/>
              <a:buChar char="•"/>
            </a:pPr>
            <a:r>
              <a:rPr lang="en-US" altLang="en-US" sz="1800" dirty="0"/>
              <a:t>The third line often represents the author's last name</a:t>
            </a:r>
            <a:r>
              <a:rPr lang="en-US" altLang="en-US" sz="1800" dirty="0" smtClean="0"/>
              <a:t>. H </a:t>
            </a:r>
            <a:r>
              <a:rPr lang="en-US" altLang="en-US" sz="1800" dirty="0"/>
              <a:t>= </a:t>
            </a:r>
            <a:r>
              <a:rPr lang="en-US" altLang="en-US" sz="1800" dirty="0" err="1"/>
              <a:t>Hallin</a:t>
            </a:r>
            <a:endParaRPr lang="en-US" altLang="en-US" sz="1800" dirty="0"/>
          </a:p>
          <a:p>
            <a:pPr marL="285750" lvl="0" indent="-285750" eaLnBrk="0" fontAlgn="base" latinLnBrk="0" hangingPunct="0">
              <a:spcBef>
                <a:spcPct val="0"/>
              </a:spcBef>
              <a:spcAft>
                <a:spcPct val="0"/>
              </a:spcAft>
              <a:buFont typeface="Arial" panose="020B0604020202020204" pitchFamily="34" charset="0"/>
              <a:buChar char="•"/>
            </a:pPr>
            <a:r>
              <a:rPr lang="en-US" altLang="en-US" sz="1800" dirty="0"/>
              <a:t>The last line represents the date of publication.</a:t>
            </a:r>
            <a:endParaRPr lang="en-US" sz="1800" dirty="0"/>
          </a:p>
        </p:txBody>
      </p:sp>
      <p:sp>
        <p:nvSpPr>
          <p:cNvPr id="6" name="Title 1"/>
          <p:cNvSpPr>
            <a:spLocks noGrp="1"/>
          </p:cNvSpPr>
          <p:nvPr>
            <p:ph type="title"/>
          </p:nvPr>
        </p:nvSpPr>
        <p:spPr/>
        <p:txBody>
          <a:bodyPr/>
          <a:lstStyle/>
          <a:p>
            <a:pPr algn="ctr"/>
            <a:r>
              <a:rPr lang="en-US" sz="4400" b="0" dirty="0" smtClean="0">
                <a:latin typeface="+mj-lt"/>
              </a:rPr>
              <a:t>1a. Library Organization</a:t>
            </a:r>
            <a:endParaRPr lang="en-US" sz="4400" b="0" dirty="0">
              <a:latin typeface="+mj-lt"/>
            </a:endParaRPr>
          </a:p>
        </p:txBody>
      </p:sp>
      <p:pic>
        <p:nvPicPr>
          <p:cNvPr id="2050" name="Picture 2" descr="Call number 'LB 2395 .C65 1991' on the spine of a book and in the online cata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2492896"/>
            <a:ext cx="2076694" cy="21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0661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92896"/>
            <a:ext cx="8229600" cy="3849291"/>
          </a:xfrm>
        </p:spPr>
        <p:txBody>
          <a:bodyPr numCol="2">
            <a:normAutofit fontScale="47500" lnSpcReduction="20000"/>
          </a:bodyPr>
          <a:lstStyle/>
          <a:p>
            <a:pPr marL="0" indent="0">
              <a:buNone/>
            </a:pPr>
            <a:r>
              <a:rPr lang="en-US" sz="3400" dirty="0" smtClean="0">
                <a:solidFill>
                  <a:schemeClr val="accent6">
                    <a:lumMod val="50000"/>
                  </a:schemeClr>
                </a:solidFill>
                <a:latin typeface="Malgun Gothic" panose="020B0503020000020004" pitchFamily="34" charset="-127"/>
                <a:ea typeface="Malgun Gothic" panose="020B0503020000020004" pitchFamily="34" charset="-127"/>
              </a:rPr>
              <a:t>A </a:t>
            </a:r>
            <a:r>
              <a:rPr lang="en-US" sz="3400" dirty="0">
                <a:solidFill>
                  <a:schemeClr val="accent6">
                    <a:lumMod val="50000"/>
                  </a:schemeClr>
                </a:solidFill>
                <a:latin typeface="Malgun Gothic" panose="020B0503020000020004" pitchFamily="34" charset="-127"/>
                <a:ea typeface="Malgun Gothic" panose="020B0503020000020004" pitchFamily="34" charset="-127"/>
              </a:rPr>
              <a:t>- GENERAL WORKS</a:t>
            </a:r>
          </a:p>
          <a:p>
            <a:pPr marL="0" indent="0">
              <a:buNone/>
            </a:pPr>
            <a:r>
              <a:rPr lang="en-US" sz="3400" dirty="0">
                <a:solidFill>
                  <a:schemeClr val="accent6">
                    <a:lumMod val="50000"/>
                  </a:schemeClr>
                </a:solidFill>
                <a:latin typeface="Malgun Gothic" panose="020B0503020000020004" pitchFamily="34" charset="-127"/>
                <a:ea typeface="Malgun Gothic" panose="020B0503020000020004" pitchFamily="34" charset="-127"/>
              </a:rPr>
              <a:t>B - PHILOSOPHY. PSYCHOLOGY. RELIGION</a:t>
            </a:r>
          </a:p>
          <a:p>
            <a:pPr marL="0" indent="0">
              <a:buNone/>
            </a:pPr>
            <a:r>
              <a:rPr lang="en-US" sz="3400" dirty="0">
                <a:solidFill>
                  <a:schemeClr val="accent6">
                    <a:lumMod val="50000"/>
                  </a:schemeClr>
                </a:solidFill>
                <a:latin typeface="Malgun Gothic" panose="020B0503020000020004" pitchFamily="34" charset="-127"/>
                <a:ea typeface="Malgun Gothic" panose="020B0503020000020004" pitchFamily="34" charset="-127"/>
              </a:rPr>
              <a:t>C - AUXILIARY SCIENCES OF HISTORY</a:t>
            </a:r>
          </a:p>
          <a:p>
            <a:pPr marL="0" indent="0">
              <a:buNone/>
            </a:pPr>
            <a:r>
              <a:rPr lang="en-US" sz="3400" dirty="0">
                <a:solidFill>
                  <a:schemeClr val="accent6">
                    <a:lumMod val="50000"/>
                  </a:schemeClr>
                </a:solidFill>
                <a:latin typeface="Malgun Gothic" panose="020B0503020000020004" pitchFamily="34" charset="-127"/>
                <a:ea typeface="Malgun Gothic" panose="020B0503020000020004" pitchFamily="34" charset="-127"/>
              </a:rPr>
              <a:t>D - WORLD HISTORY AND HISTORY OF EUROPE, ASIA, AFRICA, AUSTRALIA, NEW ZEALAND, ETC. </a:t>
            </a:r>
          </a:p>
          <a:p>
            <a:pPr marL="0" indent="0">
              <a:buNone/>
            </a:pPr>
            <a:r>
              <a:rPr lang="en-US" sz="3400" dirty="0">
                <a:solidFill>
                  <a:schemeClr val="accent6">
                    <a:lumMod val="50000"/>
                  </a:schemeClr>
                </a:solidFill>
                <a:latin typeface="Malgun Gothic" panose="020B0503020000020004" pitchFamily="34" charset="-127"/>
                <a:ea typeface="Malgun Gothic" panose="020B0503020000020004" pitchFamily="34" charset="-127"/>
              </a:rPr>
              <a:t>E - HISTORY OF THE AMERICAS</a:t>
            </a:r>
          </a:p>
          <a:p>
            <a:pPr marL="0" indent="0">
              <a:buNone/>
            </a:pPr>
            <a:r>
              <a:rPr lang="en-US" sz="3400" dirty="0">
                <a:solidFill>
                  <a:schemeClr val="accent6">
                    <a:lumMod val="50000"/>
                  </a:schemeClr>
                </a:solidFill>
                <a:latin typeface="Malgun Gothic" panose="020B0503020000020004" pitchFamily="34" charset="-127"/>
                <a:ea typeface="Malgun Gothic" panose="020B0503020000020004" pitchFamily="34" charset="-127"/>
              </a:rPr>
              <a:t>F - HISTORY OF THE AMERICAS</a:t>
            </a:r>
          </a:p>
          <a:p>
            <a:pPr marL="0" indent="0">
              <a:buNone/>
            </a:pPr>
            <a:r>
              <a:rPr lang="en-US" sz="3400" dirty="0">
                <a:solidFill>
                  <a:schemeClr val="accent6">
                    <a:lumMod val="50000"/>
                  </a:schemeClr>
                </a:solidFill>
                <a:latin typeface="Malgun Gothic" panose="020B0503020000020004" pitchFamily="34" charset="-127"/>
                <a:ea typeface="Malgun Gothic" panose="020B0503020000020004" pitchFamily="34" charset="-127"/>
              </a:rPr>
              <a:t>G - GEOGRAPHY. ANTHROPOLOGY. RECREATION</a:t>
            </a:r>
          </a:p>
          <a:p>
            <a:pPr marL="0" indent="0">
              <a:buNone/>
            </a:pPr>
            <a:r>
              <a:rPr lang="en-US" sz="3400" dirty="0">
                <a:solidFill>
                  <a:schemeClr val="accent6">
                    <a:lumMod val="50000"/>
                  </a:schemeClr>
                </a:solidFill>
                <a:latin typeface="Malgun Gothic" panose="020B0503020000020004" pitchFamily="34" charset="-127"/>
                <a:ea typeface="Malgun Gothic" panose="020B0503020000020004" pitchFamily="34" charset="-127"/>
              </a:rPr>
              <a:t>H - SOCIAL SCIENCES</a:t>
            </a:r>
          </a:p>
          <a:p>
            <a:pPr marL="0" indent="0">
              <a:buNone/>
            </a:pPr>
            <a:r>
              <a:rPr lang="en-US" sz="3400" dirty="0">
                <a:solidFill>
                  <a:schemeClr val="accent6">
                    <a:lumMod val="50000"/>
                  </a:schemeClr>
                </a:solidFill>
                <a:latin typeface="Malgun Gothic" panose="020B0503020000020004" pitchFamily="34" charset="-127"/>
                <a:ea typeface="Malgun Gothic" panose="020B0503020000020004" pitchFamily="34" charset="-127"/>
              </a:rPr>
              <a:t>J -  POLITICAL SCIENCE</a:t>
            </a:r>
          </a:p>
          <a:p>
            <a:pPr marL="0" indent="0">
              <a:buNone/>
            </a:pPr>
            <a:r>
              <a:rPr lang="en-US" sz="3400" dirty="0">
                <a:solidFill>
                  <a:schemeClr val="accent6">
                    <a:lumMod val="50000"/>
                  </a:schemeClr>
                </a:solidFill>
                <a:latin typeface="Malgun Gothic" panose="020B0503020000020004" pitchFamily="34" charset="-127"/>
                <a:ea typeface="Malgun Gothic" panose="020B0503020000020004" pitchFamily="34" charset="-127"/>
              </a:rPr>
              <a:t>K - LAW</a:t>
            </a:r>
          </a:p>
          <a:p>
            <a:pPr marL="0" indent="0">
              <a:buNone/>
            </a:pPr>
            <a:r>
              <a:rPr lang="en-US" sz="3400" dirty="0">
                <a:solidFill>
                  <a:schemeClr val="accent6">
                    <a:lumMod val="50000"/>
                  </a:schemeClr>
                </a:solidFill>
                <a:latin typeface="Malgun Gothic" panose="020B0503020000020004" pitchFamily="34" charset="-127"/>
                <a:ea typeface="Malgun Gothic" panose="020B0503020000020004" pitchFamily="34" charset="-127"/>
              </a:rPr>
              <a:t>L - EDUCATION</a:t>
            </a:r>
          </a:p>
          <a:p>
            <a:pPr marL="0" indent="0">
              <a:buNone/>
            </a:pPr>
            <a:r>
              <a:rPr lang="en-US" sz="3400" dirty="0">
                <a:solidFill>
                  <a:schemeClr val="accent6">
                    <a:lumMod val="50000"/>
                  </a:schemeClr>
                </a:solidFill>
                <a:latin typeface="Malgun Gothic" panose="020B0503020000020004" pitchFamily="34" charset="-127"/>
                <a:ea typeface="Malgun Gothic" panose="020B0503020000020004" pitchFamily="34" charset="-127"/>
              </a:rPr>
              <a:t>M - MUSIC AND BOOKS ON MUSIC</a:t>
            </a:r>
          </a:p>
          <a:p>
            <a:pPr marL="0" indent="0">
              <a:buNone/>
            </a:pPr>
            <a:r>
              <a:rPr lang="en-US" sz="3400" dirty="0">
                <a:solidFill>
                  <a:schemeClr val="accent6">
                    <a:lumMod val="50000"/>
                  </a:schemeClr>
                </a:solidFill>
                <a:latin typeface="Malgun Gothic" panose="020B0503020000020004" pitchFamily="34" charset="-127"/>
                <a:ea typeface="Malgun Gothic" panose="020B0503020000020004" pitchFamily="34" charset="-127"/>
              </a:rPr>
              <a:t>N - FINE ARTS </a:t>
            </a:r>
          </a:p>
          <a:p>
            <a:pPr marL="0" indent="0">
              <a:buNone/>
            </a:pPr>
            <a:r>
              <a:rPr lang="en-US" sz="3400" dirty="0">
                <a:solidFill>
                  <a:schemeClr val="accent6">
                    <a:lumMod val="50000"/>
                  </a:schemeClr>
                </a:solidFill>
                <a:latin typeface="Malgun Gothic" panose="020B0503020000020004" pitchFamily="34" charset="-127"/>
                <a:ea typeface="Malgun Gothic" panose="020B0503020000020004" pitchFamily="34" charset="-127"/>
              </a:rPr>
              <a:t>P - LANGUAGE AND LITERATURE</a:t>
            </a:r>
          </a:p>
          <a:p>
            <a:pPr marL="0" indent="0">
              <a:buNone/>
            </a:pPr>
            <a:r>
              <a:rPr lang="en-US" sz="3400" dirty="0">
                <a:solidFill>
                  <a:schemeClr val="accent6">
                    <a:lumMod val="50000"/>
                  </a:schemeClr>
                </a:solidFill>
                <a:latin typeface="Malgun Gothic" panose="020B0503020000020004" pitchFamily="34" charset="-127"/>
                <a:ea typeface="Malgun Gothic" panose="020B0503020000020004" pitchFamily="34" charset="-127"/>
              </a:rPr>
              <a:t>Q - SCIENCE </a:t>
            </a:r>
          </a:p>
          <a:p>
            <a:pPr marL="0" indent="0">
              <a:buNone/>
            </a:pPr>
            <a:r>
              <a:rPr lang="en-US" sz="3400" dirty="0">
                <a:solidFill>
                  <a:schemeClr val="accent6">
                    <a:lumMod val="50000"/>
                  </a:schemeClr>
                </a:solidFill>
                <a:latin typeface="Malgun Gothic" panose="020B0503020000020004" pitchFamily="34" charset="-127"/>
                <a:ea typeface="Malgun Gothic" panose="020B0503020000020004" pitchFamily="34" charset="-127"/>
              </a:rPr>
              <a:t>R - MEDICINE</a:t>
            </a:r>
          </a:p>
          <a:p>
            <a:pPr marL="0" indent="0">
              <a:buNone/>
            </a:pPr>
            <a:r>
              <a:rPr lang="en-US" sz="3400" dirty="0">
                <a:solidFill>
                  <a:schemeClr val="accent6">
                    <a:lumMod val="50000"/>
                  </a:schemeClr>
                </a:solidFill>
                <a:latin typeface="Malgun Gothic" panose="020B0503020000020004" pitchFamily="34" charset="-127"/>
                <a:ea typeface="Malgun Gothic" panose="020B0503020000020004" pitchFamily="34" charset="-127"/>
              </a:rPr>
              <a:t>S - AGRICULTURE </a:t>
            </a:r>
          </a:p>
          <a:p>
            <a:pPr marL="0" indent="0">
              <a:buNone/>
            </a:pPr>
            <a:r>
              <a:rPr lang="en-US" sz="3400" dirty="0">
                <a:solidFill>
                  <a:schemeClr val="accent6">
                    <a:lumMod val="50000"/>
                  </a:schemeClr>
                </a:solidFill>
                <a:latin typeface="Malgun Gothic" panose="020B0503020000020004" pitchFamily="34" charset="-127"/>
                <a:ea typeface="Malgun Gothic" panose="020B0503020000020004" pitchFamily="34" charset="-127"/>
              </a:rPr>
              <a:t>T - TECHNOLOGY</a:t>
            </a:r>
          </a:p>
          <a:p>
            <a:pPr marL="0" indent="0">
              <a:buNone/>
            </a:pPr>
            <a:r>
              <a:rPr lang="en-US" sz="3400" dirty="0">
                <a:solidFill>
                  <a:schemeClr val="accent6">
                    <a:lumMod val="50000"/>
                  </a:schemeClr>
                </a:solidFill>
                <a:latin typeface="Malgun Gothic" panose="020B0503020000020004" pitchFamily="34" charset="-127"/>
                <a:ea typeface="Malgun Gothic" panose="020B0503020000020004" pitchFamily="34" charset="-127"/>
              </a:rPr>
              <a:t>U - MILITARY SCIENCE</a:t>
            </a:r>
          </a:p>
          <a:p>
            <a:pPr marL="0" indent="0">
              <a:buNone/>
            </a:pPr>
            <a:r>
              <a:rPr lang="en-US" sz="3400" dirty="0">
                <a:solidFill>
                  <a:schemeClr val="accent6">
                    <a:lumMod val="50000"/>
                  </a:schemeClr>
                </a:solidFill>
                <a:latin typeface="Malgun Gothic" panose="020B0503020000020004" pitchFamily="34" charset="-127"/>
                <a:ea typeface="Malgun Gothic" panose="020B0503020000020004" pitchFamily="34" charset="-127"/>
              </a:rPr>
              <a:t>V - NAVAL SCIENCE</a:t>
            </a:r>
          </a:p>
          <a:p>
            <a:pPr marL="0" indent="0">
              <a:buNone/>
            </a:pPr>
            <a:r>
              <a:rPr lang="en-US" sz="3400" dirty="0">
                <a:solidFill>
                  <a:schemeClr val="accent6">
                    <a:lumMod val="50000"/>
                  </a:schemeClr>
                </a:solidFill>
                <a:latin typeface="Malgun Gothic" panose="020B0503020000020004" pitchFamily="34" charset="-127"/>
                <a:ea typeface="Malgun Gothic" panose="020B0503020000020004" pitchFamily="34" charset="-127"/>
              </a:rPr>
              <a:t>Z - BIBLIOGRAPHY. LIBRARY SCIENCE. INFORMATION RESOURCES (GENERAL) </a:t>
            </a:r>
          </a:p>
          <a:p>
            <a:pPr marL="0" indent="0">
              <a:buNone/>
            </a:pPr>
            <a:endParaRPr lang="en-US" sz="3400" dirty="0">
              <a:latin typeface="Malgun Gothic" panose="020B0503020000020004" pitchFamily="34" charset="-127"/>
              <a:ea typeface="Malgun Gothic" panose="020B0503020000020004" pitchFamily="34" charset="-127"/>
            </a:endParaRPr>
          </a:p>
          <a:p>
            <a:endParaRPr lang="en-US" dirty="0"/>
          </a:p>
        </p:txBody>
      </p:sp>
      <p:sp>
        <p:nvSpPr>
          <p:cNvPr id="4" name="Title 1"/>
          <p:cNvSpPr>
            <a:spLocks noGrp="1"/>
          </p:cNvSpPr>
          <p:nvPr>
            <p:ph type="title"/>
          </p:nvPr>
        </p:nvSpPr>
        <p:spPr>
          <a:xfrm>
            <a:off x="0" y="16778"/>
            <a:ext cx="9144000" cy="1069514"/>
          </a:xfrm>
        </p:spPr>
        <p:txBody>
          <a:bodyPr/>
          <a:lstStyle/>
          <a:p>
            <a:pPr algn="ctr"/>
            <a:r>
              <a:rPr lang="en-US" sz="4400" b="0" dirty="0" smtClean="0">
                <a:solidFill>
                  <a:schemeClr val="bg1"/>
                </a:solidFill>
                <a:latin typeface="+mj-lt"/>
              </a:rPr>
              <a:t>1a. Library Organization</a:t>
            </a:r>
            <a:endParaRPr lang="en-US" sz="4400" b="0" dirty="0">
              <a:solidFill>
                <a:schemeClr val="bg1"/>
              </a:solidFill>
              <a:latin typeface="+mj-lt"/>
            </a:endParaRPr>
          </a:p>
        </p:txBody>
      </p:sp>
      <p:sp>
        <p:nvSpPr>
          <p:cNvPr id="5" name="Rectangle 4"/>
          <p:cNvSpPr/>
          <p:nvPr/>
        </p:nvSpPr>
        <p:spPr>
          <a:xfrm>
            <a:off x="457200" y="1340768"/>
            <a:ext cx="8136904" cy="923330"/>
          </a:xfrm>
          <a:prstGeom prst="rect">
            <a:avLst/>
          </a:prstGeom>
        </p:spPr>
        <p:txBody>
          <a:bodyPr wrap="square">
            <a:spAutoFit/>
          </a:bodyPr>
          <a:lstStyle/>
          <a:p>
            <a:r>
              <a:rPr lang="en-US" dirty="0">
                <a:solidFill>
                  <a:schemeClr val="accent6">
                    <a:lumMod val="50000"/>
                  </a:schemeClr>
                </a:solidFill>
                <a:latin typeface="Malgun Gothic" panose="020B0503020000020004" pitchFamily="34" charset="-127"/>
                <a:ea typeface="Malgun Gothic" panose="020B0503020000020004" pitchFamily="34" charset="-127"/>
              </a:rPr>
              <a:t>Listed below are the letters and titles of the main classes of the Library of </a:t>
            </a:r>
            <a:r>
              <a:rPr lang="en-US" dirty="0" smtClean="0">
                <a:solidFill>
                  <a:schemeClr val="accent6">
                    <a:lumMod val="50000"/>
                  </a:schemeClr>
                </a:solidFill>
                <a:latin typeface="Malgun Gothic" panose="020B0503020000020004" pitchFamily="34" charset="-127"/>
                <a:ea typeface="Malgun Gothic" panose="020B0503020000020004" pitchFamily="34" charset="-127"/>
              </a:rPr>
              <a:t>    Congress Classification</a:t>
            </a:r>
            <a:r>
              <a:rPr lang="en-US" dirty="0">
                <a:solidFill>
                  <a:schemeClr val="accent6">
                    <a:lumMod val="50000"/>
                  </a:schemeClr>
                </a:solidFill>
                <a:latin typeface="Malgun Gothic" panose="020B0503020000020004" pitchFamily="34" charset="-127"/>
                <a:ea typeface="Malgun Gothic" panose="020B0503020000020004" pitchFamily="34" charset="-127"/>
              </a:rPr>
              <a:t>. The system divides all knowledge into twenty-one </a:t>
            </a:r>
            <a:r>
              <a:rPr lang="en-US" dirty="0" smtClean="0">
                <a:solidFill>
                  <a:schemeClr val="accent6">
                    <a:lumMod val="50000"/>
                  </a:schemeClr>
                </a:solidFill>
                <a:latin typeface="Malgun Gothic" panose="020B0503020000020004" pitchFamily="34" charset="-127"/>
                <a:ea typeface="Malgun Gothic" panose="020B0503020000020004" pitchFamily="34" charset="-127"/>
              </a:rPr>
              <a:t>   basic </a:t>
            </a:r>
            <a:r>
              <a:rPr lang="en-US" dirty="0">
                <a:solidFill>
                  <a:schemeClr val="accent6">
                    <a:lumMod val="50000"/>
                  </a:schemeClr>
                </a:solidFill>
                <a:latin typeface="Malgun Gothic" panose="020B0503020000020004" pitchFamily="34" charset="-127"/>
                <a:ea typeface="Malgun Gothic" panose="020B0503020000020004" pitchFamily="34" charset="-127"/>
              </a:rPr>
              <a:t>classes, each identified by a single letter of the alphabet. </a:t>
            </a:r>
            <a:endParaRPr lang="en-US" dirty="0">
              <a:solidFill>
                <a:schemeClr val="accent6">
                  <a:lumMod val="50000"/>
                </a:schemeClr>
              </a:solidFill>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25231219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23694"/>
            <a:ext cx="8229600" cy="460648"/>
          </a:xfrm>
        </p:spPr>
        <p:txBody>
          <a:bodyPr/>
          <a:lstStyle/>
          <a:p>
            <a:r>
              <a:rPr lang="en-US" b="1" dirty="0" smtClean="0"/>
              <a:t>Services Many Libraries Offer</a:t>
            </a:r>
            <a:endParaRPr lang="en-US" b="1" dirty="0"/>
          </a:p>
        </p:txBody>
      </p:sp>
      <p:sp>
        <p:nvSpPr>
          <p:cNvPr id="4" name="Content Placeholder 3"/>
          <p:cNvSpPr>
            <a:spLocks noGrp="1"/>
          </p:cNvSpPr>
          <p:nvPr>
            <p:ph idx="10"/>
          </p:nvPr>
        </p:nvSpPr>
        <p:spPr>
          <a:xfrm>
            <a:off x="179512" y="1988840"/>
            <a:ext cx="8517632" cy="4464496"/>
          </a:xfrm>
        </p:spPr>
        <p:txBody>
          <a:bodyPr/>
          <a:lstStyle/>
          <a:p>
            <a:pPr marL="342900" indent="-342900">
              <a:buAutoNum type="arabicPeriod"/>
            </a:pPr>
            <a:r>
              <a:rPr lang="en-US" sz="1800" dirty="0" smtClean="0"/>
              <a:t>Databases </a:t>
            </a:r>
            <a:r>
              <a:rPr lang="en-US" sz="1800" dirty="0"/>
              <a:t>and </a:t>
            </a:r>
            <a:r>
              <a:rPr lang="en-US" sz="1800" dirty="0" smtClean="0"/>
              <a:t>subscriptions - </a:t>
            </a:r>
            <a:r>
              <a:rPr lang="en-US" sz="1800" dirty="0" smtClean="0">
                <a:solidFill>
                  <a:schemeClr val="accent6">
                    <a:lumMod val="50000"/>
                  </a:schemeClr>
                </a:solidFill>
              </a:rPr>
              <a:t>Pick </a:t>
            </a:r>
            <a:r>
              <a:rPr lang="en-US" sz="1800" dirty="0">
                <a:solidFill>
                  <a:schemeClr val="accent6">
                    <a:lumMod val="50000"/>
                  </a:schemeClr>
                </a:solidFill>
              </a:rPr>
              <a:t>a topic, there's probably a database </a:t>
            </a:r>
            <a:r>
              <a:rPr lang="en-US" sz="1800" dirty="0" smtClean="0">
                <a:solidFill>
                  <a:schemeClr val="accent6">
                    <a:lumMod val="50000"/>
                  </a:schemeClr>
                </a:solidFill>
              </a:rPr>
              <a:t> with the </a:t>
            </a:r>
            <a:r>
              <a:rPr lang="en-US" sz="1800" dirty="0">
                <a:solidFill>
                  <a:schemeClr val="accent6">
                    <a:lumMod val="50000"/>
                  </a:schemeClr>
                </a:solidFill>
              </a:rPr>
              <a:t>answer somewhere on it, and your library most likely has access to it.</a:t>
            </a:r>
          </a:p>
          <a:p>
            <a:pPr marL="342900" indent="-342900">
              <a:buFont typeface="+mj-lt"/>
              <a:buAutoNum type="arabicPeriod"/>
            </a:pPr>
            <a:r>
              <a:rPr lang="en-US" sz="1800" dirty="0" smtClean="0"/>
              <a:t>E-books</a:t>
            </a:r>
            <a:r>
              <a:rPr lang="en-US" sz="1800" dirty="0"/>
              <a:t>, e-mags, and audiobooks</a:t>
            </a:r>
          </a:p>
          <a:p>
            <a:pPr marL="342900" indent="-342900">
              <a:buFont typeface="+mj-lt"/>
              <a:buAutoNum type="arabicPeriod"/>
            </a:pPr>
            <a:r>
              <a:rPr lang="en-US" sz="1800" dirty="0" smtClean="0"/>
              <a:t>Music</a:t>
            </a:r>
            <a:r>
              <a:rPr lang="en-US" sz="1800" dirty="0"/>
              <a:t>, TV, and movie </a:t>
            </a:r>
            <a:r>
              <a:rPr lang="en-US" sz="1800" dirty="0" smtClean="0"/>
              <a:t>streaming</a:t>
            </a:r>
          </a:p>
          <a:p>
            <a:pPr marL="342900" indent="-342900">
              <a:buFont typeface="+mj-lt"/>
              <a:buAutoNum type="arabicPeriod"/>
            </a:pPr>
            <a:r>
              <a:rPr lang="en-US" sz="1800" dirty="0"/>
              <a:t>Computer </a:t>
            </a:r>
            <a:r>
              <a:rPr lang="en-US" sz="1800" dirty="0" smtClean="0"/>
              <a:t>and printer access</a:t>
            </a:r>
            <a:endParaRPr lang="en-US" sz="1800" dirty="0"/>
          </a:p>
          <a:p>
            <a:pPr marL="342900" indent="-342900">
              <a:buFont typeface="+mj-lt"/>
              <a:buAutoNum type="arabicPeriod"/>
            </a:pPr>
            <a:r>
              <a:rPr lang="en-US" sz="1800" dirty="0" smtClean="0"/>
              <a:t>Language tools – Language learning apps.</a:t>
            </a:r>
            <a:endParaRPr lang="en-US" sz="1800" dirty="0"/>
          </a:p>
          <a:p>
            <a:pPr marL="342900" indent="-342900">
              <a:buFont typeface="+mj-lt"/>
              <a:buAutoNum type="arabicPeriod"/>
            </a:pPr>
            <a:r>
              <a:rPr lang="en-US" sz="1800" dirty="0" smtClean="0"/>
              <a:t>Accessibility </a:t>
            </a:r>
            <a:r>
              <a:rPr lang="en-US" sz="1800" dirty="0"/>
              <a:t>tools - </a:t>
            </a:r>
            <a:r>
              <a:rPr lang="en-US" sz="1800" dirty="0" smtClean="0"/>
              <a:t>Programs </a:t>
            </a:r>
            <a:r>
              <a:rPr lang="en-US" sz="1800" dirty="0"/>
              <a:t>for people with low vision, blindness, or a physical disability that prevents them from holding a </a:t>
            </a:r>
            <a:r>
              <a:rPr lang="en-US" sz="1800" dirty="0" smtClean="0"/>
              <a:t>book.</a:t>
            </a:r>
            <a:endParaRPr lang="en-US" sz="1800" dirty="0"/>
          </a:p>
          <a:p>
            <a:pPr marL="342900" indent="-342900">
              <a:buFont typeface="+mj-lt"/>
              <a:buAutoNum type="arabicPeriod"/>
            </a:pPr>
            <a:r>
              <a:rPr lang="en-US" sz="1800" dirty="0" smtClean="0"/>
              <a:t>College </a:t>
            </a:r>
            <a:r>
              <a:rPr lang="en-US" sz="1800" dirty="0"/>
              <a:t>prep, job prep, and tutoring</a:t>
            </a:r>
          </a:p>
          <a:p>
            <a:pPr marL="342900" indent="-342900">
              <a:buFont typeface="+mj-lt"/>
              <a:buAutoNum type="arabicPeriod"/>
            </a:pPr>
            <a:r>
              <a:rPr lang="en-US" sz="1800" dirty="0" smtClean="0"/>
              <a:t>Cultural </a:t>
            </a:r>
            <a:r>
              <a:rPr lang="en-US" sz="1800" dirty="0"/>
              <a:t>events, programs, and classes - FREE programs that take place </a:t>
            </a:r>
            <a:r>
              <a:rPr lang="en-US" sz="1800" dirty="0" smtClean="0"/>
              <a:t>  daily</a:t>
            </a:r>
            <a:r>
              <a:rPr lang="en-US" sz="1800" dirty="0"/>
              <a:t>: </a:t>
            </a:r>
            <a:r>
              <a:rPr lang="en-US" sz="1800" dirty="0" smtClean="0"/>
              <a:t> writing </a:t>
            </a:r>
            <a:r>
              <a:rPr lang="en-US" sz="1800" dirty="0"/>
              <a:t>workshops, author </a:t>
            </a:r>
            <a:r>
              <a:rPr lang="en-US" sz="1800" dirty="0" smtClean="0"/>
              <a:t>visits, career </a:t>
            </a:r>
            <a:r>
              <a:rPr lang="en-US" sz="1800" dirty="0"/>
              <a:t>counseling, movie </a:t>
            </a:r>
            <a:r>
              <a:rPr lang="en-US" sz="1800" dirty="0" smtClean="0"/>
              <a:t>           screenings</a:t>
            </a:r>
            <a:r>
              <a:rPr lang="en-US" sz="1800" dirty="0"/>
              <a:t>, </a:t>
            </a:r>
            <a:r>
              <a:rPr lang="en-US" sz="1800" dirty="0" smtClean="0"/>
              <a:t>children programming, </a:t>
            </a:r>
            <a:r>
              <a:rPr lang="en-US" sz="1800" dirty="0"/>
              <a:t>gaming night, </a:t>
            </a:r>
            <a:r>
              <a:rPr lang="en-US" sz="1800" dirty="0" smtClean="0"/>
              <a:t>health </a:t>
            </a:r>
            <a:r>
              <a:rPr lang="en-US" sz="1800" dirty="0"/>
              <a:t>resources, </a:t>
            </a:r>
            <a:r>
              <a:rPr lang="en-US" sz="1800" dirty="0" smtClean="0"/>
              <a:t>teen  </a:t>
            </a:r>
            <a:r>
              <a:rPr lang="en-US" sz="1800" dirty="0"/>
              <a:t>leadership </a:t>
            </a:r>
            <a:r>
              <a:rPr lang="en-US" sz="1800" dirty="0" smtClean="0"/>
              <a:t>opportunities...so </a:t>
            </a:r>
            <a:r>
              <a:rPr lang="en-US" sz="1800" dirty="0"/>
              <a:t>many more</a:t>
            </a:r>
            <a:r>
              <a:rPr lang="en-US" sz="1800" dirty="0" smtClean="0"/>
              <a:t>!</a:t>
            </a:r>
            <a:endParaRPr lang="en-US" sz="1800" dirty="0"/>
          </a:p>
        </p:txBody>
      </p:sp>
      <p:sp>
        <p:nvSpPr>
          <p:cNvPr id="7" name="Title 1"/>
          <p:cNvSpPr>
            <a:spLocks noGrp="1"/>
          </p:cNvSpPr>
          <p:nvPr>
            <p:ph type="title"/>
          </p:nvPr>
        </p:nvSpPr>
        <p:spPr>
          <a:xfrm>
            <a:off x="0" y="16778"/>
            <a:ext cx="9144000" cy="1069514"/>
          </a:xfrm>
        </p:spPr>
        <p:txBody>
          <a:bodyPr/>
          <a:lstStyle/>
          <a:p>
            <a:pPr algn="ctr"/>
            <a:r>
              <a:rPr lang="en-US" sz="4400" b="0" dirty="0" smtClean="0">
                <a:solidFill>
                  <a:schemeClr val="bg1"/>
                </a:solidFill>
                <a:latin typeface="+mj-lt"/>
              </a:rPr>
              <a:t>1a. Library Resources and Services</a:t>
            </a:r>
            <a:endParaRPr lang="en-US" sz="4400" b="0" dirty="0">
              <a:solidFill>
                <a:schemeClr val="bg1"/>
              </a:solidFill>
              <a:latin typeface="+mj-lt"/>
            </a:endParaRPr>
          </a:p>
        </p:txBody>
      </p:sp>
    </p:spTree>
    <p:extLst>
      <p:ext uri="{BB962C8B-B14F-4D97-AF65-F5344CB8AC3E}">
        <p14:creationId xmlns:p14="http://schemas.microsoft.com/office/powerpoint/2010/main" val="32190840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0768"/>
            <a:ext cx="8229600" cy="460648"/>
          </a:xfrm>
        </p:spPr>
        <p:txBody>
          <a:bodyPr/>
          <a:lstStyle/>
          <a:p>
            <a:r>
              <a:rPr lang="en-US" b="1" dirty="0" smtClean="0"/>
              <a:t>Services Many Libraries Offer</a:t>
            </a:r>
            <a:endParaRPr lang="en-US" b="1" dirty="0"/>
          </a:p>
        </p:txBody>
      </p:sp>
      <p:sp>
        <p:nvSpPr>
          <p:cNvPr id="4" name="Content Placeholder 3"/>
          <p:cNvSpPr>
            <a:spLocks noGrp="1"/>
          </p:cNvSpPr>
          <p:nvPr>
            <p:ph idx="10"/>
          </p:nvPr>
        </p:nvSpPr>
        <p:spPr>
          <a:xfrm>
            <a:off x="467544" y="1801416"/>
            <a:ext cx="8229600" cy="4507904"/>
          </a:xfrm>
        </p:spPr>
        <p:txBody>
          <a:bodyPr/>
          <a:lstStyle/>
          <a:p>
            <a:pPr marL="342900" indent="-342900">
              <a:buFont typeface="+mj-lt"/>
              <a:buAutoNum type="arabicPeriod" startAt="9"/>
            </a:pPr>
            <a:r>
              <a:rPr lang="en-US" sz="1600" dirty="0" smtClean="0"/>
              <a:t>Archiving </a:t>
            </a:r>
            <a:r>
              <a:rPr lang="en-US" sz="1600" dirty="0"/>
              <a:t>and digitizing - </a:t>
            </a:r>
            <a:r>
              <a:rPr lang="en-US" sz="1600" dirty="0" smtClean="0"/>
              <a:t>Services </a:t>
            </a:r>
            <a:r>
              <a:rPr lang="en-US" sz="1600" dirty="0"/>
              <a:t>where you can learn how to preserve a </a:t>
            </a:r>
            <a:r>
              <a:rPr lang="en-US" sz="1600" dirty="0" smtClean="0"/>
              <a:t>     digital archive so </a:t>
            </a:r>
            <a:r>
              <a:rPr lang="en-US" sz="1600" dirty="0"/>
              <a:t>you won't lose all your personal information, and usually also have free equipment you can use to digitize VHS, audiocassettes, and scan old family photos and documents.</a:t>
            </a:r>
          </a:p>
          <a:p>
            <a:pPr marL="342900" indent="-342900">
              <a:buFont typeface="+mj-lt"/>
              <a:buAutoNum type="arabicPeriod" startAt="9"/>
            </a:pPr>
            <a:r>
              <a:rPr lang="en-US" sz="1600" dirty="0" smtClean="0"/>
              <a:t>Library </a:t>
            </a:r>
            <a:r>
              <a:rPr lang="en-US" sz="1600" dirty="0"/>
              <a:t>of Things - </a:t>
            </a:r>
            <a:r>
              <a:rPr lang="en-US" sz="1600" dirty="0" smtClean="0"/>
              <a:t>Most </a:t>
            </a:r>
            <a:r>
              <a:rPr lang="en-US" sz="1600" dirty="0"/>
              <a:t>county libraries are building their own </a:t>
            </a:r>
            <a:r>
              <a:rPr lang="en-US" sz="1600" dirty="0" smtClean="0"/>
              <a:t>collections that may include </a:t>
            </a:r>
            <a:r>
              <a:rPr lang="en-US" sz="1600" dirty="0"/>
              <a:t>karaoke machines, acoustic guitars, keyboards, </a:t>
            </a:r>
            <a:r>
              <a:rPr lang="en-US" sz="1600" dirty="0" smtClean="0"/>
              <a:t>food </a:t>
            </a:r>
            <a:r>
              <a:rPr lang="en-US" sz="1600" dirty="0"/>
              <a:t>dehydrators, </a:t>
            </a:r>
            <a:r>
              <a:rPr lang="en-US" sz="1600" dirty="0" smtClean="0"/>
              <a:t> telescopes </a:t>
            </a:r>
            <a:r>
              <a:rPr lang="en-US" sz="1600" dirty="0"/>
              <a:t>to see the beautiful stars, cotton candy machines, popcorn makers, </a:t>
            </a:r>
            <a:r>
              <a:rPr lang="en-US" sz="1600" dirty="0" smtClean="0"/>
              <a:t>kits </a:t>
            </a:r>
            <a:r>
              <a:rPr lang="en-US" sz="1600" dirty="0"/>
              <a:t>to measure the wattage used in one's </a:t>
            </a:r>
            <a:r>
              <a:rPr lang="en-US" sz="1600" dirty="0" smtClean="0"/>
              <a:t>home</a:t>
            </a:r>
            <a:r>
              <a:rPr lang="en-US" sz="1600" dirty="0"/>
              <a:t>... so many more</a:t>
            </a:r>
            <a:r>
              <a:rPr lang="en-US" sz="1600" dirty="0" smtClean="0"/>
              <a:t>!</a:t>
            </a:r>
            <a:endParaRPr lang="en-US" sz="1600" dirty="0"/>
          </a:p>
          <a:p>
            <a:pPr marL="342900" indent="-342900">
              <a:buFont typeface="+mj-lt"/>
              <a:buAutoNum type="arabicPeriod" startAt="9"/>
            </a:pPr>
            <a:r>
              <a:rPr lang="en-US" sz="1600" dirty="0" smtClean="0"/>
              <a:t>"</a:t>
            </a:r>
            <a:r>
              <a:rPr lang="en-US" sz="1600" dirty="0"/>
              <a:t>My Library Rewards“ - If your library has it, </a:t>
            </a:r>
            <a:r>
              <a:rPr lang="en-US" sz="1600" dirty="0">
                <a:hlinkClick r:id="rId2"/>
              </a:rPr>
              <a:t>mylibraryrewards.com</a:t>
            </a:r>
            <a:r>
              <a:rPr lang="en-US" sz="1600" dirty="0"/>
              <a:t>. </a:t>
            </a:r>
            <a:r>
              <a:rPr lang="en-US" sz="1600" dirty="0" smtClean="0"/>
              <a:t>Everything </a:t>
            </a:r>
            <a:r>
              <a:rPr lang="en-US" sz="1600" dirty="0"/>
              <a:t>you check out in house, you get points for, then you redeem them for local </a:t>
            </a:r>
            <a:r>
              <a:rPr lang="en-US" sz="1600" dirty="0" smtClean="0"/>
              <a:t>   coupons</a:t>
            </a:r>
            <a:r>
              <a:rPr lang="en-US" sz="1600" dirty="0"/>
              <a:t>.</a:t>
            </a:r>
          </a:p>
          <a:p>
            <a:pPr marL="342900" indent="-342900">
              <a:buFont typeface="+mj-lt"/>
              <a:buAutoNum type="arabicPeriod" startAt="9"/>
            </a:pPr>
            <a:r>
              <a:rPr lang="en-US" sz="1600" dirty="0" smtClean="0"/>
              <a:t>Books - Finding </a:t>
            </a:r>
            <a:r>
              <a:rPr lang="en-US" sz="1600" dirty="0"/>
              <a:t>that next </a:t>
            </a:r>
            <a:r>
              <a:rPr lang="en-US" sz="1600" dirty="0" smtClean="0"/>
              <a:t>read.</a:t>
            </a:r>
            <a:endParaRPr lang="en-US" sz="1600" dirty="0"/>
          </a:p>
          <a:p>
            <a:pPr marL="342900" indent="-342900">
              <a:buFont typeface="+mj-lt"/>
              <a:buAutoNum type="arabicPeriod" startAt="9"/>
            </a:pPr>
            <a:r>
              <a:rPr lang="en-US" sz="1600" dirty="0" smtClean="0"/>
              <a:t>The </a:t>
            </a:r>
            <a:r>
              <a:rPr lang="en-US" sz="1600" dirty="0"/>
              <a:t>librarians themselves</a:t>
            </a:r>
            <a:r>
              <a:rPr lang="en-US" sz="1600" dirty="0" smtClean="0"/>
              <a:t>! </a:t>
            </a:r>
            <a:r>
              <a:rPr lang="en-US" sz="1600" dirty="0"/>
              <a:t>- Librarians can help you find the answers to really </a:t>
            </a:r>
            <a:r>
              <a:rPr lang="en-US" sz="1600" dirty="0" smtClean="0"/>
              <a:t> bizarre </a:t>
            </a:r>
            <a:r>
              <a:rPr lang="en-US" sz="1600" dirty="0"/>
              <a:t>questions without judgment</a:t>
            </a:r>
            <a:r>
              <a:rPr lang="en-US" sz="1600" dirty="0" smtClean="0"/>
              <a:t>.</a:t>
            </a:r>
          </a:p>
          <a:p>
            <a:endParaRPr lang="en-US" sz="1600" b="1" dirty="0" smtClean="0"/>
          </a:p>
          <a:p>
            <a:r>
              <a:rPr lang="en-US" sz="1600" b="1" dirty="0" smtClean="0"/>
              <a:t>And </a:t>
            </a:r>
            <a:r>
              <a:rPr lang="en-US" sz="1600" b="1" dirty="0"/>
              <a:t>if you're interested in something that your library doesn't have, ask for it — and then </a:t>
            </a:r>
            <a:r>
              <a:rPr lang="en-US" sz="1600" b="1" i="1" dirty="0"/>
              <a:t>use it</a:t>
            </a:r>
            <a:r>
              <a:rPr lang="en-US" sz="1600" b="1" dirty="0"/>
              <a:t>.</a:t>
            </a:r>
          </a:p>
          <a:p>
            <a:endParaRPr lang="en-US" sz="1600" dirty="0"/>
          </a:p>
          <a:p>
            <a:endParaRPr lang="en-US" dirty="0"/>
          </a:p>
        </p:txBody>
      </p:sp>
      <p:sp>
        <p:nvSpPr>
          <p:cNvPr id="6" name="Title 1"/>
          <p:cNvSpPr>
            <a:spLocks noGrp="1"/>
          </p:cNvSpPr>
          <p:nvPr>
            <p:ph type="title"/>
          </p:nvPr>
        </p:nvSpPr>
        <p:spPr>
          <a:xfrm>
            <a:off x="0" y="16778"/>
            <a:ext cx="9144000" cy="1069514"/>
          </a:xfrm>
        </p:spPr>
        <p:txBody>
          <a:bodyPr/>
          <a:lstStyle/>
          <a:p>
            <a:pPr algn="ctr"/>
            <a:r>
              <a:rPr lang="en-US" sz="4400" b="0" dirty="0" smtClean="0">
                <a:solidFill>
                  <a:schemeClr val="bg1"/>
                </a:solidFill>
                <a:latin typeface="+mj-lt"/>
              </a:rPr>
              <a:t>1a. Library Resources and Services</a:t>
            </a:r>
            <a:endParaRPr lang="en-US" sz="4400" b="0" dirty="0">
              <a:solidFill>
                <a:schemeClr val="bg1"/>
              </a:solidFill>
              <a:latin typeface="+mj-lt"/>
            </a:endParaRPr>
          </a:p>
        </p:txBody>
      </p:sp>
    </p:spTree>
    <p:extLst>
      <p:ext uri="{BB962C8B-B14F-4D97-AF65-F5344CB8AC3E}">
        <p14:creationId xmlns:p14="http://schemas.microsoft.com/office/powerpoint/2010/main" val="35014552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069514"/>
          </a:xfrm>
          <a:prstGeom prst="rect">
            <a:avLst/>
          </a:prstGeom>
        </p:spPr>
        <p:txBody>
          <a:bodyPr anchor="ctr"/>
          <a:lstStyle>
            <a:lvl1pPr algn="l" defTabSz="914400" rtl="0" eaLnBrk="1" latinLnBrk="1" hangingPunct="1">
              <a:spcBef>
                <a:spcPct val="0"/>
              </a:spcBef>
              <a:buNone/>
              <a:defRPr sz="4000" b="1" kern="1200" baseline="0">
                <a:solidFill>
                  <a:schemeClr val="bg1"/>
                </a:solidFill>
                <a:latin typeface="Arial" pitchFamily="34" charset="0"/>
                <a:ea typeface="+mj-ea"/>
                <a:cs typeface="Arial" pitchFamily="34" charset="0"/>
              </a:defRPr>
            </a:lvl1pPr>
          </a:lstStyle>
          <a:p>
            <a:pPr algn="ctr"/>
            <a:r>
              <a:rPr lang="en-US" sz="3600" b="0" dirty="0" smtClean="0">
                <a:latin typeface="+mj-lt"/>
              </a:rPr>
              <a:t>1b. Card Catalog/Computerized Catalog</a:t>
            </a:r>
            <a:endParaRPr lang="en-US" sz="3600" b="0" dirty="0">
              <a:latin typeface="+mj-lt"/>
            </a:endParaRPr>
          </a:p>
        </p:txBody>
      </p:sp>
      <p:sp>
        <p:nvSpPr>
          <p:cNvPr id="8" name="Content Placeholder 7"/>
          <p:cNvSpPr>
            <a:spLocks noGrp="1"/>
          </p:cNvSpPr>
          <p:nvPr>
            <p:ph idx="10"/>
          </p:nvPr>
        </p:nvSpPr>
        <p:spPr>
          <a:xfrm>
            <a:off x="179512" y="1268760"/>
            <a:ext cx="8568952" cy="5400600"/>
          </a:xfrm>
        </p:spPr>
        <p:txBody>
          <a:bodyPr/>
          <a:lstStyle/>
          <a:p>
            <a:pPr marL="285750" indent="-285750">
              <a:buFont typeface="Arial" panose="020B0604020202020204" pitchFamily="34" charset="0"/>
              <a:buChar char="•"/>
            </a:pPr>
            <a:r>
              <a:rPr lang="en-US" sz="1800" b="1" dirty="0"/>
              <a:t>What the Library Catalog contains</a:t>
            </a:r>
            <a:r>
              <a:rPr lang="en-US" sz="1800" b="1" dirty="0" smtClean="0"/>
              <a:t>: </a:t>
            </a:r>
            <a:r>
              <a:rPr lang="en-US" sz="1800" dirty="0" smtClean="0"/>
              <a:t>Records </a:t>
            </a:r>
            <a:r>
              <a:rPr lang="en-US" sz="1800" dirty="0"/>
              <a:t>for both print and online </a:t>
            </a:r>
            <a:r>
              <a:rPr lang="en-US" sz="1800" dirty="0" smtClean="0"/>
              <a:t>   books</a:t>
            </a:r>
            <a:r>
              <a:rPr lang="en-US" sz="1800" dirty="0"/>
              <a:t>, journals, </a:t>
            </a:r>
            <a:r>
              <a:rPr lang="en-US" sz="1800" dirty="0" smtClean="0"/>
              <a:t>newspapers</a:t>
            </a:r>
            <a:r>
              <a:rPr lang="en-US" sz="1800" dirty="0"/>
              <a:t>, conference proceedings, sound recordings </a:t>
            </a:r>
            <a:r>
              <a:rPr lang="en-US" sz="1800" dirty="0" smtClean="0"/>
              <a:t>  and </a:t>
            </a:r>
            <a:r>
              <a:rPr lang="en-US" sz="1800" dirty="0"/>
              <a:t>scores, videos, archival collections, databases, maps, and more.</a:t>
            </a:r>
          </a:p>
          <a:p>
            <a:pPr marL="285750" indent="-285750">
              <a:buFont typeface="Arial" panose="020B0604020202020204" pitchFamily="34" charset="0"/>
              <a:buChar char="•"/>
            </a:pPr>
            <a:endParaRPr lang="en-US" sz="1800" b="1" dirty="0" smtClean="0"/>
          </a:p>
          <a:p>
            <a:pPr marL="285750" indent="-285750">
              <a:buFont typeface="Arial" panose="020B0604020202020204" pitchFamily="34" charset="0"/>
              <a:buChar char="•"/>
            </a:pPr>
            <a:r>
              <a:rPr lang="en-US" sz="1800" b="1" dirty="0" smtClean="0"/>
              <a:t>Basic Search: </a:t>
            </a:r>
            <a:r>
              <a:rPr lang="en-US" sz="1800" dirty="0" smtClean="0"/>
              <a:t>The </a:t>
            </a:r>
            <a:r>
              <a:rPr lang="en-US" sz="1800" dirty="0"/>
              <a:t>search is a general keyword search with all words </a:t>
            </a:r>
            <a:r>
              <a:rPr lang="en-US" sz="1800" dirty="0" smtClean="0"/>
              <a:t>       entered </a:t>
            </a:r>
            <a:r>
              <a:rPr lang="en-US" sz="1800" dirty="0"/>
              <a:t>needing to </a:t>
            </a:r>
            <a:r>
              <a:rPr lang="en-US" sz="1800" dirty="0" smtClean="0"/>
              <a:t>appear </a:t>
            </a:r>
            <a:r>
              <a:rPr lang="en-US" sz="1800" dirty="0"/>
              <a:t>in the record for it to show in the search </a:t>
            </a:r>
            <a:r>
              <a:rPr lang="en-US" sz="1800" dirty="0" smtClean="0"/>
              <a:t>       results. Some things you can limit </a:t>
            </a:r>
            <a:r>
              <a:rPr lang="en-US" sz="1800" dirty="0"/>
              <a:t>your </a:t>
            </a:r>
            <a:r>
              <a:rPr lang="en-US" sz="1800" dirty="0" smtClean="0"/>
              <a:t>keyword </a:t>
            </a:r>
            <a:r>
              <a:rPr lang="en-US" sz="1800" dirty="0"/>
              <a:t>search to:</a:t>
            </a:r>
          </a:p>
          <a:p>
            <a:pPr marL="1028700" lvl="1">
              <a:buFont typeface="Arial" panose="020B0604020202020204" pitchFamily="34" charset="0"/>
              <a:buChar char="•"/>
            </a:pPr>
            <a:r>
              <a:rPr lang="en-US" sz="1800" dirty="0" smtClean="0">
                <a:solidFill>
                  <a:schemeClr val="accent6">
                    <a:lumMod val="50000"/>
                  </a:schemeClr>
                </a:solidFill>
              </a:rPr>
              <a:t>Title</a:t>
            </a:r>
            <a:endParaRPr lang="en-US" sz="1800" dirty="0">
              <a:solidFill>
                <a:schemeClr val="accent6">
                  <a:lumMod val="50000"/>
                </a:schemeClr>
              </a:solidFill>
            </a:endParaRPr>
          </a:p>
          <a:p>
            <a:pPr marL="1028700" lvl="1">
              <a:buFont typeface="Arial" panose="020B0604020202020204" pitchFamily="34" charset="0"/>
              <a:buChar char="•"/>
            </a:pPr>
            <a:r>
              <a:rPr lang="en-US" sz="1800" dirty="0" smtClean="0">
                <a:solidFill>
                  <a:schemeClr val="accent6">
                    <a:lumMod val="50000"/>
                  </a:schemeClr>
                </a:solidFill>
              </a:rPr>
              <a:t>Author</a:t>
            </a:r>
            <a:endParaRPr lang="en-US" sz="1800" dirty="0">
              <a:solidFill>
                <a:schemeClr val="accent6">
                  <a:lumMod val="50000"/>
                </a:schemeClr>
              </a:solidFill>
            </a:endParaRPr>
          </a:p>
          <a:p>
            <a:pPr marL="1028700" lvl="1">
              <a:buFont typeface="Arial" panose="020B0604020202020204" pitchFamily="34" charset="0"/>
              <a:buChar char="•"/>
            </a:pPr>
            <a:r>
              <a:rPr lang="en-US" sz="1800" dirty="0" smtClean="0">
                <a:solidFill>
                  <a:schemeClr val="accent6">
                    <a:lumMod val="50000"/>
                  </a:schemeClr>
                </a:solidFill>
              </a:rPr>
              <a:t>Subject</a:t>
            </a:r>
            <a:endParaRPr lang="en-US" sz="1800" dirty="0">
              <a:solidFill>
                <a:schemeClr val="accent6">
                  <a:lumMod val="50000"/>
                </a:schemeClr>
              </a:solidFill>
            </a:endParaRPr>
          </a:p>
          <a:p>
            <a:pPr marL="1028700" lvl="1">
              <a:buFont typeface="Arial" panose="020B0604020202020204" pitchFamily="34" charset="0"/>
              <a:buChar char="•"/>
            </a:pPr>
            <a:r>
              <a:rPr lang="en-US" sz="1800" dirty="0" smtClean="0">
                <a:solidFill>
                  <a:schemeClr val="accent6">
                    <a:lumMod val="50000"/>
                  </a:schemeClr>
                </a:solidFill>
              </a:rPr>
              <a:t>Call </a:t>
            </a:r>
            <a:r>
              <a:rPr lang="en-US" sz="1800" dirty="0">
                <a:solidFill>
                  <a:schemeClr val="accent6">
                    <a:lumMod val="50000"/>
                  </a:schemeClr>
                </a:solidFill>
              </a:rPr>
              <a:t>Number</a:t>
            </a:r>
          </a:p>
          <a:p>
            <a:pPr marL="285750" indent="-285750">
              <a:buFont typeface="Arial" panose="020B0604020202020204" pitchFamily="34" charset="0"/>
              <a:buChar char="•"/>
            </a:pPr>
            <a:endParaRPr lang="en-US" sz="1800" b="1" dirty="0" smtClean="0"/>
          </a:p>
          <a:p>
            <a:pPr marL="285750" indent="-285750">
              <a:buFont typeface="Arial" panose="020B0604020202020204" pitchFamily="34" charset="0"/>
              <a:buChar char="•"/>
            </a:pPr>
            <a:r>
              <a:rPr lang="en-US" sz="1800" b="1" dirty="0" smtClean="0"/>
              <a:t>Advanced Search: </a:t>
            </a:r>
            <a:r>
              <a:rPr lang="en-US" sz="1800" dirty="0" smtClean="0"/>
              <a:t>Using </a:t>
            </a:r>
            <a:r>
              <a:rPr lang="en-US" sz="1800" dirty="0"/>
              <a:t>the </a:t>
            </a:r>
            <a:r>
              <a:rPr lang="en-US" sz="1800" dirty="0" smtClean="0"/>
              <a:t>dropdown </a:t>
            </a:r>
            <a:r>
              <a:rPr lang="en-US" sz="1800" dirty="0"/>
              <a:t>in each row, select how the terms in the </a:t>
            </a:r>
            <a:r>
              <a:rPr lang="en-US" sz="1800" dirty="0" smtClean="0"/>
              <a:t>search box are </a:t>
            </a:r>
            <a:r>
              <a:rPr lang="en-US" sz="1800" dirty="0"/>
              <a:t>related to each other for the search you want to </a:t>
            </a:r>
            <a:r>
              <a:rPr lang="en-US" sz="1800" dirty="0" smtClean="0"/>
              <a:t>do.</a:t>
            </a:r>
            <a:endParaRPr lang="en-US" sz="1800" dirty="0"/>
          </a:p>
        </p:txBody>
      </p:sp>
    </p:spTree>
    <p:extLst>
      <p:ext uri="{BB962C8B-B14F-4D97-AF65-F5344CB8AC3E}">
        <p14:creationId xmlns:p14="http://schemas.microsoft.com/office/powerpoint/2010/main" val="32374232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312" y="1212346"/>
            <a:ext cx="8229600" cy="460648"/>
          </a:xfrm>
        </p:spPr>
        <p:txBody>
          <a:bodyPr/>
          <a:lstStyle/>
          <a:p>
            <a:r>
              <a:rPr lang="en-US" dirty="0" smtClean="0">
                <a:hlinkClick r:id="rId2"/>
              </a:rPr>
              <a:t>Wood County District Public Library Catalog </a:t>
            </a:r>
            <a:endParaRPr lang="en-US" dirty="0"/>
          </a:p>
        </p:txBody>
      </p:sp>
      <p:sp>
        <p:nvSpPr>
          <p:cNvPr id="5" name="Title 1"/>
          <p:cNvSpPr txBox="1">
            <a:spLocks/>
          </p:cNvSpPr>
          <p:nvPr/>
        </p:nvSpPr>
        <p:spPr>
          <a:xfrm>
            <a:off x="0" y="0"/>
            <a:ext cx="9144000" cy="1069514"/>
          </a:xfrm>
          <a:prstGeom prst="rect">
            <a:avLst/>
          </a:prstGeom>
        </p:spPr>
        <p:txBody>
          <a:bodyPr anchor="ctr"/>
          <a:lstStyle>
            <a:lvl1pPr algn="l" defTabSz="914400" rtl="0" eaLnBrk="1" latinLnBrk="1" hangingPunct="1">
              <a:spcBef>
                <a:spcPct val="0"/>
              </a:spcBef>
              <a:buNone/>
              <a:defRPr sz="4000" b="1" kern="1200" baseline="0">
                <a:solidFill>
                  <a:schemeClr val="bg1"/>
                </a:solidFill>
                <a:latin typeface="Arial" pitchFamily="34" charset="0"/>
                <a:ea typeface="+mj-ea"/>
                <a:cs typeface="Arial" pitchFamily="34" charset="0"/>
              </a:defRPr>
            </a:lvl1pPr>
          </a:lstStyle>
          <a:p>
            <a:pPr algn="ctr"/>
            <a:r>
              <a:rPr lang="en-US" sz="3600" b="0" dirty="0" smtClean="0">
                <a:latin typeface="+mj-lt"/>
              </a:rPr>
              <a:t>1b. Card Catalog/Computerized Catalog</a:t>
            </a:r>
            <a:endParaRPr lang="en-US" sz="3600" b="0" dirty="0">
              <a:latin typeface="+mj-lt"/>
            </a:endParaRPr>
          </a:p>
        </p:txBody>
      </p:sp>
      <p:pic>
        <p:nvPicPr>
          <p:cNvPr id="4" name="Content Placeholder 3"/>
          <p:cNvPicPr>
            <a:picLocks noGrp="1" noChangeAspect="1"/>
          </p:cNvPicPr>
          <p:nvPr>
            <p:ph idx="10"/>
          </p:nvPr>
        </p:nvPicPr>
        <p:blipFill>
          <a:blip r:embed="rId3"/>
          <a:stretch>
            <a:fillRect/>
          </a:stretch>
        </p:blipFill>
        <p:spPr>
          <a:xfrm>
            <a:off x="1115616" y="1815826"/>
            <a:ext cx="6390207" cy="4843283"/>
          </a:xfrm>
          <a:prstGeom prst="rect">
            <a:avLst/>
          </a:prstGeom>
        </p:spPr>
      </p:pic>
    </p:spTree>
    <p:extLst>
      <p:ext uri="{BB962C8B-B14F-4D97-AF65-F5344CB8AC3E}">
        <p14:creationId xmlns:p14="http://schemas.microsoft.com/office/powerpoint/2010/main" val="42372067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069514"/>
          </a:xfrm>
          <a:prstGeom prst="rect">
            <a:avLst/>
          </a:prstGeom>
        </p:spPr>
        <p:txBody>
          <a:bodyPr anchor="ctr"/>
          <a:lstStyle>
            <a:lvl1pPr algn="l" defTabSz="914400" rtl="0" eaLnBrk="1" latinLnBrk="1" hangingPunct="1">
              <a:spcBef>
                <a:spcPct val="0"/>
              </a:spcBef>
              <a:buNone/>
              <a:defRPr sz="4000" b="1" kern="1200" baseline="0">
                <a:solidFill>
                  <a:schemeClr val="bg1"/>
                </a:solidFill>
                <a:latin typeface="Arial" pitchFamily="34" charset="0"/>
                <a:ea typeface="+mj-ea"/>
                <a:cs typeface="Arial" pitchFamily="34" charset="0"/>
              </a:defRPr>
            </a:lvl1pPr>
          </a:lstStyle>
          <a:p>
            <a:pPr algn="ctr"/>
            <a:r>
              <a:rPr lang="en-US" sz="3600" b="0" dirty="0" smtClean="0">
                <a:latin typeface="+mj-lt"/>
              </a:rPr>
              <a:t>1c. Search the Library Catalog</a:t>
            </a:r>
            <a:endParaRPr lang="en-US" sz="3600" b="0" dirty="0">
              <a:latin typeface="+mj-lt"/>
            </a:endParaRPr>
          </a:p>
        </p:txBody>
      </p:sp>
      <p:sp>
        <p:nvSpPr>
          <p:cNvPr id="8" name="Content Placeholder 7"/>
          <p:cNvSpPr>
            <a:spLocks noGrp="1"/>
          </p:cNvSpPr>
          <p:nvPr>
            <p:ph idx="10"/>
          </p:nvPr>
        </p:nvSpPr>
        <p:spPr>
          <a:xfrm>
            <a:off x="426368" y="1268760"/>
            <a:ext cx="8291264" cy="1296144"/>
          </a:xfrm>
        </p:spPr>
        <p:txBody>
          <a:bodyPr/>
          <a:lstStyle/>
          <a:p>
            <a:r>
              <a:rPr lang="en-US" altLang="en-US" sz="2000" dirty="0"/>
              <a:t>In a library, search the card catalog or computerized catalog for </a:t>
            </a:r>
            <a:r>
              <a:rPr lang="en-US" altLang="en-US" sz="2000" dirty="0" smtClean="0"/>
              <a:t>six </a:t>
            </a:r>
            <a:r>
              <a:rPr lang="en-US" altLang="en-US" sz="2000" dirty="0"/>
              <a:t>books of four different types, such as poetry, fiction, nonfiction, </a:t>
            </a:r>
            <a:r>
              <a:rPr lang="en-US" altLang="en-US" sz="2000" dirty="0" smtClean="0"/>
              <a:t>   and </a:t>
            </a:r>
            <a:r>
              <a:rPr lang="en-US" altLang="en-US" sz="2000" dirty="0"/>
              <a:t>biographies.</a:t>
            </a:r>
            <a:endParaRPr lang="en-US" sz="2000" dirty="0"/>
          </a:p>
        </p:txBody>
      </p:sp>
      <p:pic>
        <p:nvPicPr>
          <p:cNvPr id="2" name="Picture 1"/>
          <p:cNvPicPr>
            <a:picLocks noChangeAspect="1"/>
          </p:cNvPicPr>
          <p:nvPr/>
        </p:nvPicPr>
        <p:blipFill>
          <a:blip r:embed="rId2"/>
          <a:stretch>
            <a:fillRect/>
          </a:stretch>
        </p:blipFill>
        <p:spPr>
          <a:xfrm>
            <a:off x="1565920" y="2358374"/>
            <a:ext cx="6012160" cy="4296068"/>
          </a:xfrm>
          <a:prstGeom prst="rect">
            <a:avLst/>
          </a:prstGeom>
        </p:spPr>
      </p:pic>
    </p:spTree>
    <p:extLst>
      <p:ext uri="{BB962C8B-B14F-4D97-AF65-F5344CB8AC3E}">
        <p14:creationId xmlns:p14="http://schemas.microsoft.com/office/powerpoint/2010/main" val="11178607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069514"/>
          </a:xfrm>
          <a:prstGeom prst="rect">
            <a:avLst/>
          </a:prstGeom>
        </p:spPr>
        <p:txBody>
          <a:bodyPr anchor="ctr"/>
          <a:lstStyle>
            <a:lvl1pPr algn="l" defTabSz="914400" rtl="0" eaLnBrk="1" latinLnBrk="1" hangingPunct="1">
              <a:spcBef>
                <a:spcPct val="0"/>
              </a:spcBef>
              <a:buNone/>
              <a:defRPr sz="4000" b="1" kern="1200" baseline="0">
                <a:solidFill>
                  <a:schemeClr val="bg1"/>
                </a:solidFill>
                <a:latin typeface="Arial" pitchFamily="34" charset="0"/>
                <a:ea typeface="+mj-ea"/>
                <a:cs typeface="Arial" pitchFamily="34" charset="0"/>
              </a:defRPr>
            </a:lvl1pPr>
          </a:lstStyle>
          <a:p>
            <a:pPr algn="ctr"/>
            <a:r>
              <a:rPr lang="en-US" sz="3600" b="0" dirty="0" smtClean="0">
                <a:latin typeface="+mj-lt"/>
              </a:rPr>
              <a:t>1d. Locating Books on the Shelves</a:t>
            </a:r>
            <a:endParaRPr lang="en-US" sz="3600" b="0" dirty="0">
              <a:latin typeface="+mj-lt"/>
            </a:endParaRPr>
          </a:p>
        </p:txBody>
      </p:sp>
      <p:sp>
        <p:nvSpPr>
          <p:cNvPr id="8" name="Content Placeholder 7"/>
          <p:cNvSpPr>
            <a:spLocks noGrp="1"/>
          </p:cNvSpPr>
          <p:nvPr>
            <p:ph idx="10"/>
          </p:nvPr>
        </p:nvSpPr>
        <p:spPr>
          <a:xfrm>
            <a:off x="467544" y="1340768"/>
            <a:ext cx="4320480" cy="4536504"/>
          </a:xfrm>
        </p:spPr>
        <p:txBody>
          <a:bodyPr/>
          <a:lstStyle/>
          <a:p>
            <a:pPr marL="0" lvl="1" indent="0" eaLnBrk="0" fontAlgn="base" latinLnBrk="0" hangingPunct="0">
              <a:spcBef>
                <a:spcPct val="0"/>
              </a:spcBef>
              <a:spcAft>
                <a:spcPct val="0"/>
              </a:spcAft>
              <a:buNone/>
            </a:pPr>
            <a:r>
              <a:rPr lang="en-US" sz="1800" b="1" dirty="0">
                <a:solidFill>
                  <a:schemeClr val="accent6">
                    <a:lumMod val="50000"/>
                  </a:schemeClr>
                </a:solidFill>
              </a:rPr>
              <a:t>Find a computer in the library.</a:t>
            </a:r>
            <a:r>
              <a:rPr lang="en-US" sz="1800" dirty="0">
                <a:solidFill>
                  <a:schemeClr val="accent6">
                    <a:lumMod val="50000"/>
                  </a:schemeClr>
                </a:solidFill>
              </a:rPr>
              <a:t> Today, most libraries have electronic catalogues available on computer terminals throughout the library. Find a computer and access the library's homepage. On the homepage there should be a search option for books, articles, magazines, newspapers and editorials. It is usually located at the top of the web page. </a:t>
            </a:r>
            <a:endParaRPr lang="en-US" sz="1800" dirty="0" smtClean="0">
              <a:solidFill>
                <a:schemeClr val="accent6">
                  <a:lumMod val="50000"/>
                </a:schemeClr>
              </a:solidFill>
            </a:endParaRPr>
          </a:p>
        </p:txBody>
      </p:sp>
      <p:pic>
        <p:nvPicPr>
          <p:cNvPr id="6" name="Picture 5"/>
          <p:cNvPicPr>
            <a:picLocks noChangeAspect="1"/>
          </p:cNvPicPr>
          <p:nvPr/>
        </p:nvPicPr>
        <p:blipFill>
          <a:blip r:embed="rId2"/>
          <a:stretch>
            <a:fillRect/>
          </a:stretch>
        </p:blipFill>
        <p:spPr>
          <a:xfrm>
            <a:off x="5004048" y="1484784"/>
            <a:ext cx="3923151" cy="2942363"/>
          </a:xfrm>
          <a:prstGeom prst="rect">
            <a:avLst/>
          </a:prstGeom>
        </p:spPr>
      </p:pic>
    </p:spTree>
    <p:extLst>
      <p:ext uri="{BB962C8B-B14F-4D97-AF65-F5344CB8AC3E}">
        <p14:creationId xmlns:p14="http://schemas.microsoft.com/office/powerpoint/2010/main" val="25981220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069514"/>
          </a:xfrm>
          <a:prstGeom prst="rect">
            <a:avLst/>
          </a:prstGeom>
        </p:spPr>
        <p:txBody>
          <a:bodyPr anchor="ctr"/>
          <a:lstStyle>
            <a:lvl1pPr algn="l" defTabSz="914400" rtl="0" eaLnBrk="1" latinLnBrk="1" hangingPunct="1">
              <a:spcBef>
                <a:spcPct val="0"/>
              </a:spcBef>
              <a:buNone/>
              <a:defRPr sz="4000" b="1" kern="1200" baseline="0">
                <a:solidFill>
                  <a:schemeClr val="bg1"/>
                </a:solidFill>
                <a:latin typeface="Arial" pitchFamily="34" charset="0"/>
                <a:ea typeface="+mj-ea"/>
                <a:cs typeface="Arial" pitchFamily="34" charset="0"/>
              </a:defRPr>
            </a:lvl1pPr>
          </a:lstStyle>
          <a:p>
            <a:pPr algn="ctr"/>
            <a:r>
              <a:rPr lang="en-US" sz="3600" b="0" dirty="0" smtClean="0">
                <a:latin typeface="+mj-lt"/>
              </a:rPr>
              <a:t>1d. Locating Books on the Shelves</a:t>
            </a:r>
            <a:endParaRPr lang="en-US" sz="3600" b="0" dirty="0">
              <a:latin typeface="+mj-lt"/>
            </a:endParaRPr>
          </a:p>
        </p:txBody>
      </p:sp>
      <p:sp>
        <p:nvSpPr>
          <p:cNvPr id="8" name="Content Placeholder 7"/>
          <p:cNvSpPr>
            <a:spLocks noGrp="1"/>
          </p:cNvSpPr>
          <p:nvPr>
            <p:ph idx="10"/>
          </p:nvPr>
        </p:nvSpPr>
        <p:spPr>
          <a:xfrm>
            <a:off x="467544" y="1340768"/>
            <a:ext cx="8229600" cy="4536504"/>
          </a:xfrm>
        </p:spPr>
        <p:txBody>
          <a:bodyPr/>
          <a:lstStyle/>
          <a:p>
            <a:pPr marL="0" lvl="1" indent="0" eaLnBrk="0" fontAlgn="base" latinLnBrk="0" hangingPunct="0">
              <a:spcBef>
                <a:spcPct val="0"/>
              </a:spcBef>
              <a:spcAft>
                <a:spcPct val="0"/>
              </a:spcAft>
              <a:buNone/>
            </a:pPr>
            <a:r>
              <a:rPr lang="en-US" sz="1800" b="1" dirty="0" smtClean="0">
                <a:solidFill>
                  <a:schemeClr val="accent6">
                    <a:lumMod val="50000"/>
                  </a:schemeClr>
                </a:solidFill>
              </a:rPr>
              <a:t>Do </a:t>
            </a:r>
            <a:r>
              <a:rPr lang="en-US" sz="1800" b="1" dirty="0">
                <a:solidFill>
                  <a:schemeClr val="accent6">
                    <a:lumMod val="50000"/>
                  </a:schemeClr>
                </a:solidFill>
              </a:rPr>
              <a:t>a </a:t>
            </a:r>
            <a:r>
              <a:rPr lang="en-US" sz="1800" b="1" dirty="0" smtClean="0">
                <a:solidFill>
                  <a:schemeClr val="accent6">
                    <a:lumMod val="50000"/>
                  </a:schemeClr>
                </a:solidFill>
              </a:rPr>
              <a:t>search using the computer catalog.</a:t>
            </a:r>
            <a:r>
              <a:rPr lang="en-US" sz="1800" dirty="0" smtClean="0">
                <a:solidFill>
                  <a:schemeClr val="accent6">
                    <a:lumMod val="50000"/>
                  </a:schemeClr>
                </a:solidFill>
              </a:rPr>
              <a:t> Once </a:t>
            </a:r>
            <a:r>
              <a:rPr lang="en-US" sz="1800" dirty="0">
                <a:solidFill>
                  <a:schemeClr val="accent6">
                    <a:lumMod val="50000"/>
                  </a:schemeClr>
                </a:solidFill>
              </a:rPr>
              <a:t>you have found a </a:t>
            </a:r>
            <a:r>
              <a:rPr lang="en-US" sz="1800" dirty="0" smtClean="0">
                <a:solidFill>
                  <a:schemeClr val="accent6">
                    <a:lumMod val="50000"/>
                  </a:schemeClr>
                </a:solidFill>
              </a:rPr>
              <a:t>book, click </a:t>
            </a:r>
            <a:r>
              <a:rPr lang="en-US" sz="1800" dirty="0">
                <a:solidFill>
                  <a:schemeClr val="accent6">
                    <a:lumMod val="50000"/>
                  </a:schemeClr>
                </a:solidFill>
              </a:rPr>
              <a:t>on the book's title. </a:t>
            </a:r>
            <a:r>
              <a:rPr lang="en-US" sz="1800" dirty="0" smtClean="0">
                <a:solidFill>
                  <a:schemeClr val="accent6">
                    <a:lumMod val="50000"/>
                  </a:schemeClr>
                </a:solidFill>
              </a:rPr>
              <a:t>You </a:t>
            </a:r>
            <a:r>
              <a:rPr lang="en-US" sz="1800" dirty="0">
                <a:solidFill>
                  <a:schemeClr val="accent6">
                    <a:lumMod val="50000"/>
                  </a:schemeClr>
                </a:solidFill>
              </a:rPr>
              <a:t>will be redirected to a new page that contains specific information about your book, </a:t>
            </a:r>
            <a:r>
              <a:rPr lang="en-US" sz="1800" dirty="0" smtClean="0">
                <a:solidFill>
                  <a:schemeClr val="accent6">
                    <a:lumMod val="50000"/>
                  </a:schemeClr>
                </a:solidFill>
              </a:rPr>
              <a:t>like </a:t>
            </a:r>
            <a:r>
              <a:rPr lang="en-US" sz="1800" dirty="0">
                <a:solidFill>
                  <a:schemeClr val="accent6">
                    <a:lumMod val="50000"/>
                  </a:schemeClr>
                </a:solidFill>
              </a:rPr>
              <a:t>the book's status and where it is located. </a:t>
            </a:r>
            <a:endParaRPr lang="en-US" sz="1800" dirty="0" smtClean="0">
              <a:solidFill>
                <a:schemeClr val="accent6">
                  <a:lumMod val="50000"/>
                </a:schemeClr>
              </a:solidFill>
            </a:endParaRPr>
          </a:p>
        </p:txBody>
      </p:sp>
      <p:pic>
        <p:nvPicPr>
          <p:cNvPr id="2" name="Picture 1"/>
          <p:cNvPicPr>
            <a:picLocks noChangeAspect="1"/>
          </p:cNvPicPr>
          <p:nvPr/>
        </p:nvPicPr>
        <p:blipFill>
          <a:blip r:embed="rId2"/>
          <a:stretch>
            <a:fillRect/>
          </a:stretch>
        </p:blipFill>
        <p:spPr>
          <a:xfrm>
            <a:off x="719572" y="2865955"/>
            <a:ext cx="3816424" cy="2862318"/>
          </a:xfrm>
          <a:prstGeom prst="rect">
            <a:avLst/>
          </a:prstGeom>
        </p:spPr>
      </p:pic>
      <p:pic>
        <p:nvPicPr>
          <p:cNvPr id="3" name="Picture 2"/>
          <p:cNvPicPr>
            <a:picLocks noChangeAspect="1"/>
          </p:cNvPicPr>
          <p:nvPr/>
        </p:nvPicPr>
        <p:blipFill>
          <a:blip r:embed="rId3"/>
          <a:stretch>
            <a:fillRect/>
          </a:stretch>
        </p:blipFill>
        <p:spPr>
          <a:xfrm>
            <a:off x="4690998" y="2839916"/>
            <a:ext cx="3851143" cy="2888357"/>
          </a:xfrm>
          <a:prstGeom prst="rect">
            <a:avLst/>
          </a:prstGeom>
        </p:spPr>
      </p:pic>
    </p:spTree>
    <p:extLst>
      <p:ext uri="{BB962C8B-B14F-4D97-AF65-F5344CB8AC3E}">
        <p14:creationId xmlns:p14="http://schemas.microsoft.com/office/powerpoint/2010/main" val="19435398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069514"/>
          </a:xfrm>
          <a:prstGeom prst="rect">
            <a:avLst/>
          </a:prstGeom>
        </p:spPr>
        <p:txBody>
          <a:bodyPr anchor="ctr"/>
          <a:lstStyle>
            <a:lvl1pPr algn="l" defTabSz="914400" rtl="0" eaLnBrk="1" latinLnBrk="1" hangingPunct="1">
              <a:spcBef>
                <a:spcPct val="0"/>
              </a:spcBef>
              <a:buNone/>
              <a:defRPr sz="4000" b="1" kern="1200" baseline="0">
                <a:solidFill>
                  <a:schemeClr val="bg1"/>
                </a:solidFill>
                <a:latin typeface="Arial" pitchFamily="34" charset="0"/>
                <a:ea typeface="+mj-ea"/>
                <a:cs typeface="Arial" pitchFamily="34" charset="0"/>
              </a:defRPr>
            </a:lvl1pPr>
          </a:lstStyle>
          <a:p>
            <a:pPr algn="ctr"/>
            <a:r>
              <a:rPr lang="en-US" sz="3600" b="0" dirty="0" smtClean="0">
                <a:latin typeface="+mj-lt"/>
              </a:rPr>
              <a:t>1d. Locating Books on the Shelves</a:t>
            </a:r>
            <a:endParaRPr lang="en-US" sz="3600" b="0" dirty="0">
              <a:latin typeface="+mj-lt"/>
            </a:endParaRPr>
          </a:p>
        </p:txBody>
      </p:sp>
      <p:sp>
        <p:nvSpPr>
          <p:cNvPr id="8" name="Content Placeholder 7"/>
          <p:cNvSpPr>
            <a:spLocks noGrp="1"/>
          </p:cNvSpPr>
          <p:nvPr>
            <p:ph idx="10"/>
          </p:nvPr>
        </p:nvSpPr>
        <p:spPr>
          <a:xfrm>
            <a:off x="4630720" y="1484784"/>
            <a:ext cx="4066423" cy="4392488"/>
          </a:xfrm>
        </p:spPr>
        <p:txBody>
          <a:bodyPr/>
          <a:lstStyle/>
          <a:p>
            <a:pPr marL="0" lvl="1" indent="0" eaLnBrk="0" fontAlgn="base" latinLnBrk="0" hangingPunct="0">
              <a:spcBef>
                <a:spcPct val="0"/>
              </a:spcBef>
              <a:spcAft>
                <a:spcPct val="0"/>
              </a:spcAft>
              <a:buNone/>
            </a:pPr>
            <a:r>
              <a:rPr lang="en-US" sz="1800" b="1" dirty="0" smtClean="0">
                <a:solidFill>
                  <a:schemeClr val="accent6">
                    <a:lumMod val="50000"/>
                  </a:schemeClr>
                </a:solidFill>
              </a:rPr>
              <a:t>Write </a:t>
            </a:r>
            <a:r>
              <a:rPr lang="en-US" sz="1800" b="1" dirty="0">
                <a:solidFill>
                  <a:schemeClr val="accent6">
                    <a:lumMod val="50000"/>
                  </a:schemeClr>
                </a:solidFill>
              </a:rPr>
              <a:t>down the book's location, call number and status.</a:t>
            </a:r>
            <a:r>
              <a:rPr lang="en-US" sz="1800" dirty="0">
                <a:solidFill>
                  <a:schemeClr val="accent6">
                    <a:lumMod val="50000"/>
                  </a:schemeClr>
                </a:solidFill>
              </a:rPr>
              <a:t> These are the three most important pieces of information that you need to write down. This information tells you where the book is located in the library and if it is available</a:t>
            </a:r>
            <a:r>
              <a:rPr lang="en-US" sz="1800" dirty="0" smtClean="0">
                <a:solidFill>
                  <a:schemeClr val="accent6">
                    <a:lumMod val="50000"/>
                  </a:schemeClr>
                </a:solidFill>
              </a:rPr>
              <a:t>.</a:t>
            </a:r>
          </a:p>
          <a:p>
            <a:pPr marL="0" lvl="1" indent="0" eaLnBrk="0" fontAlgn="base" latinLnBrk="0" hangingPunct="0">
              <a:spcBef>
                <a:spcPct val="0"/>
              </a:spcBef>
              <a:spcAft>
                <a:spcPct val="0"/>
              </a:spcAft>
              <a:buNone/>
            </a:pPr>
            <a:endParaRPr lang="en-US" altLang="en-US" sz="1800" dirty="0">
              <a:solidFill>
                <a:schemeClr val="accent6">
                  <a:lumMod val="50000"/>
                </a:schemeClr>
              </a:solidFill>
            </a:endParaRPr>
          </a:p>
        </p:txBody>
      </p:sp>
      <p:pic>
        <p:nvPicPr>
          <p:cNvPr id="2" name="Picture 1"/>
          <p:cNvPicPr>
            <a:picLocks noChangeAspect="1"/>
          </p:cNvPicPr>
          <p:nvPr/>
        </p:nvPicPr>
        <p:blipFill>
          <a:blip r:embed="rId2"/>
          <a:stretch>
            <a:fillRect/>
          </a:stretch>
        </p:blipFill>
        <p:spPr>
          <a:xfrm>
            <a:off x="395536" y="1484784"/>
            <a:ext cx="4235185" cy="3176389"/>
          </a:xfrm>
          <a:prstGeom prst="rect">
            <a:avLst/>
          </a:prstGeom>
        </p:spPr>
      </p:pic>
    </p:spTree>
    <p:extLst>
      <p:ext uri="{BB962C8B-B14F-4D97-AF65-F5344CB8AC3E}">
        <p14:creationId xmlns:p14="http://schemas.microsoft.com/office/powerpoint/2010/main" val="35361381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19672" y="332656"/>
            <a:ext cx="7524328" cy="1069514"/>
          </a:xfrm>
        </p:spPr>
        <p:txBody>
          <a:bodyPr/>
          <a:lstStyle/>
          <a:p>
            <a:r>
              <a:rPr lang="en-US" altLang="ko-KR" dirty="0" smtClean="0"/>
              <a:t>Reading Merit Badge Requirements</a:t>
            </a:r>
            <a:endParaRPr lang="ko-KR" altLang="en-US" dirty="0"/>
          </a:p>
        </p:txBody>
      </p:sp>
      <p:sp>
        <p:nvSpPr>
          <p:cNvPr id="13" name="Content Placeholder 12"/>
          <p:cNvSpPr>
            <a:spLocks noGrp="1"/>
          </p:cNvSpPr>
          <p:nvPr>
            <p:ph idx="10"/>
          </p:nvPr>
        </p:nvSpPr>
        <p:spPr>
          <a:xfrm>
            <a:off x="2134072" y="1844824"/>
            <a:ext cx="6563072" cy="4464496"/>
          </a:xfrm>
        </p:spPr>
        <p:txBody>
          <a:bodyPr/>
          <a:lstStyle/>
          <a:p>
            <a:pPr marL="342900" lvl="0" indent="-342900" eaLnBrk="0" fontAlgn="base" latinLnBrk="0" hangingPunct="0">
              <a:spcBef>
                <a:spcPct val="0"/>
              </a:spcBef>
              <a:spcAft>
                <a:spcPct val="0"/>
              </a:spcAft>
              <a:buFont typeface="+mj-lt"/>
              <a:buAutoNum type="arabicPeriod"/>
            </a:pPr>
            <a:r>
              <a:rPr lang="en-US" altLang="en-US" sz="1800" dirty="0"/>
              <a:t>Do EACH of the </a:t>
            </a:r>
            <a:r>
              <a:rPr lang="en-US" altLang="en-US" sz="1800" dirty="0" smtClean="0"/>
              <a:t>following:</a:t>
            </a:r>
          </a:p>
          <a:p>
            <a:pPr marL="1085850" lvl="1" indent="-342900" eaLnBrk="0" fontAlgn="base" latinLnBrk="0" hangingPunct="0">
              <a:spcBef>
                <a:spcPct val="0"/>
              </a:spcBef>
              <a:spcAft>
                <a:spcPct val="0"/>
              </a:spcAft>
              <a:buFont typeface="+mj-lt"/>
              <a:buAutoNum type="alphaLcPeriod"/>
            </a:pPr>
            <a:r>
              <a:rPr lang="en-US" altLang="en-US" sz="1800" dirty="0" smtClean="0">
                <a:solidFill>
                  <a:schemeClr val="accent6">
                    <a:lumMod val="50000"/>
                  </a:schemeClr>
                </a:solidFill>
              </a:rPr>
              <a:t>Take </a:t>
            </a:r>
            <a:r>
              <a:rPr lang="en-US" altLang="en-US" sz="1800" dirty="0">
                <a:solidFill>
                  <a:schemeClr val="accent6">
                    <a:lumMod val="50000"/>
                  </a:schemeClr>
                </a:solidFill>
              </a:rPr>
              <a:t>a tour of a library. Discuss with your counselor how the library is organized and what resources and/or services are offered in the library. </a:t>
            </a:r>
            <a:endParaRPr lang="en-US" altLang="en-US" sz="1800" dirty="0" smtClean="0">
              <a:solidFill>
                <a:schemeClr val="accent6">
                  <a:lumMod val="50000"/>
                </a:schemeClr>
              </a:solidFill>
            </a:endParaRPr>
          </a:p>
          <a:p>
            <a:pPr marL="1085850" lvl="1" indent="-342900" eaLnBrk="0" fontAlgn="base" latinLnBrk="0" hangingPunct="0">
              <a:spcBef>
                <a:spcPct val="0"/>
              </a:spcBef>
              <a:spcAft>
                <a:spcPct val="0"/>
              </a:spcAft>
              <a:buFont typeface="+mj-lt"/>
              <a:buAutoNum type="alphaLcPeriod"/>
            </a:pPr>
            <a:r>
              <a:rPr lang="en-US" altLang="en-US" sz="1800" dirty="0" smtClean="0">
                <a:solidFill>
                  <a:schemeClr val="accent6">
                    <a:lumMod val="50000"/>
                  </a:schemeClr>
                </a:solidFill>
              </a:rPr>
              <a:t>Learn </a:t>
            </a:r>
            <a:r>
              <a:rPr lang="en-US" altLang="en-US" sz="1800" dirty="0">
                <a:solidFill>
                  <a:schemeClr val="accent6">
                    <a:lumMod val="50000"/>
                  </a:schemeClr>
                </a:solidFill>
              </a:rPr>
              <a:t>how to search a library's card catalog or computerized catalog by author, title, and subject. </a:t>
            </a:r>
            <a:endParaRPr lang="en-US" altLang="en-US" sz="1800" dirty="0" smtClean="0">
              <a:solidFill>
                <a:schemeClr val="accent6">
                  <a:lumMod val="50000"/>
                </a:schemeClr>
              </a:solidFill>
            </a:endParaRPr>
          </a:p>
          <a:p>
            <a:pPr marL="1085850" lvl="1" indent="-342900" eaLnBrk="0" fontAlgn="base" latinLnBrk="0" hangingPunct="0">
              <a:spcBef>
                <a:spcPct val="0"/>
              </a:spcBef>
              <a:spcAft>
                <a:spcPct val="0"/>
              </a:spcAft>
              <a:buFont typeface="+mj-lt"/>
              <a:buAutoNum type="alphaLcPeriod"/>
            </a:pPr>
            <a:r>
              <a:rPr lang="en-US" altLang="en-US" sz="1800" dirty="0" smtClean="0">
                <a:solidFill>
                  <a:schemeClr val="accent6">
                    <a:lumMod val="50000"/>
                  </a:schemeClr>
                </a:solidFill>
              </a:rPr>
              <a:t>In </a:t>
            </a:r>
            <a:r>
              <a:rPr lang="en-US" altLang="en-US" sz="1800" dirty="0">
                <a:solidFill>
                  <a:schemeClr val="accent6">
                    <a:lumMod val="50000"/>
                  </a:schemeClr>
                </a:solidFill>
              </a:rPr>
              <a:t>a library, search the card catalog or computerized catalog for six books of four different types, such as poetry, fiction, nonfiction, and biographies. </a:t>
            </a:r>
            <a:endParaRPr lang="en-US" altLang="en-US" sz="1800" dirty="0" smtClean="0">
              <a:solidFill>
                <a:schemeClr val="accent6">
                  <a:lumMod val="50000"/>
                </a:schemeClr>
              </a:solidFill>
            </a:endParaRPr>
          </a:p>
          <a:p>
            <a:pPr marL="1085850" lvl="1" indent="-342900" eaLnBrk="0" fontAlgn="base" latinLnBrk="0" hangingPunct="0">
              <a:spcBef>
                <a:spcPct val="0"/>
              </a:spcBef>
              <a:spcAft>
                <a:spcPct val="0"/>
              </a:spcAft>
              <a:buFont typeface="+mj-lt"/>
              <a:buAutoNum type="alphaLcPeriod"/>
            </a:pPr>
            <a:r>
              <a:rPr lang="en-US" altLang="en-US" sz="1800" dirty="0" smtClean="0">
                <a:solidFill>
                  <a:schemeClr val="accent6">
                    <a:lumMod val="50000"/>
                  </a:schemeClr>
                </a:solidFill>
              </a:rPr>
              <a:t>With </a:t>
            </a:r>
            <a:r>
              <a:rPr lang="en-US" altLang="en-US" sz="1800" dirty="0">
                <a:solidFill>
                  <a:schemeClr val="accent6">
                    <a:lumMod val="50000"/>
                  </a:schemeClr>
                </a:solidFill>
              </a:rPr>
              <a:t>the assistance of your merit badge counselor or the librarian, see if you can locate on the shelves the six books you selected.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8304" y="400688"/>
            <a:ext cx="914400" cy="933450"/>
          </a:xfrm>
          <a:prstGeom prst="rect">
            <a:avLst/>
          </a:prstGeom>
        </p:spPr>
      </p:pic>
    </p:spTree>
    <p:extLst>
      <p:ext uri="{BB962C8B-B14F-4D97-AF65-F5344CB8AC3E}">
        <p14:creationId xmlns:p14="http://schemas.microsoft.com/office/powerpoint/2010/main" val="36596743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069514"/>
          </a:xfrm>
          <a:prstGeom prst="rect">
            <a:avLst/>
          </a:prstGeom>
        </p:spPr>
        <p:txBody>
          <a:bodyPr anchor="ctr"/>
          <a:lstStyle>
            <a:lvl1pPr algn="l" defTabSz="914400" rtl="0" eaLnBrk="1" latinLnBrk="1" hangingPunct="1">
              <a:spcBef>
                <a:spcPct val="0"/>
              </a:spcBef>
              <a:buNone/>
              <a:defRPr sz="4000" b="1" kern="1200" baseline="0">
                <a:solidFill>
                  <a:schemeClr val="bg1"/>
                </a:solidFill>
                <a:latin typeface="Arial" pitchFamily="34" charset="0"/>
                <a:ea typeface="+mj-ea"/>
                <a:cs typeface="Arial" pitchFamily="34" charset="0"/>
              </a:defRPr>
            </a:lvl1pPr>
          </a:lstStyle>
          <a:p>
            <a:pPr algn="ctr"/>
            <a:r>
              <a:rPr lang="en-US" sz="3600" b="0" dirty="0" smtClean="0">
                <a:latin typeface="+mj-lt"/>
              </a:rPr>
              <a:t>1d. Locating Books on the Shelves</a:t>
            </a:r>
            <a:endParaRPr lang="en-US" sz="3600" b="0" dirty="0">
              <a:latin typeface="+mj-lt"/>
            </a:endParaRPr>
          </a:p>
        </p:txBody>
      </p:sp>
      <p:sp>
        <p:nvSpPr>
          <p:cNvPr id="8" name="Content Placeholder 7"/>
          <p:cNvSpPr>
            <a:spLocks noGrp="1"/>
          </p:cNvSpPr>
          <p:nvPr>
            <p:ph idx="10"/>
          </p:nvPr>
        </p:nvSpPr>
        <p:spPr>
          <a:xfrm>
            <a:off x="179512" y="1340768"/>
            <a:ext cx="4248472" cy="4680520"/>
          </a:xfrm>
        </p:spPr>
        <p:txBody>
          <a:bodyPr/>
          <a:lstStyle/>
          <a:p>
            <a:r>
              <a:rPr lang="en-US" sz="1800" b="1" dirty="0" smtClean="0"/>
              <a:t>Use </a:t>
            </a:r>
            <a:r>
              <a:rPr lang="en-US" sz="1800" b="1" dirty="0"/>
              <a:t>the call number guide.</a:t>
            </a:r>
            <a:r>
              <a:rPr lang="en-US" sz="1800" dirty="0"/>
              <a:t> Do </a:t>
            </a:r>
            <a:r>
              <a:rPr lang="en-US" sz="1800" dirty="0" smtClean="0"/>
              <a:t>    this </a:t>
            </a:r>
            <a:r>
              <a:rPr lang="en-US" sz="1800" dirty="0"/>
              <a:t>if your book is available (not </a:t>
            </a:r>
            <a:r>
              <a:rPr lang="en-US" sz="1800" dirty="0" smtClean="0"/>
              <a:t>  checked </a:t>
            </a:r>
            <a:r>
              <a:rPr lang="en-US" sz="1800" dirty="0"/>
              <a:t>out or missing). Identify </a:t>
            </a:r>
            <a:r>
              <a:rPr lang="en-US" sz="1800" dirty="0" smtClean="0"/>
              <a:t>   the </a:t>
            </a:r>
            <a:r>
              <a:rPr lang="en-US" sz="1800" dirty="0"/>
              <a:t>first two letters of the call </a:t>
            </a:r>
            <a:r>
              <a:rPr lang="en-US" sz="1800" dirty="0" smtClean="0"/>
              <a:t>      number</a:t>
            </a:r>
            <a:r>
              <a:rPr lang="en-US" sz="1800" dirty="0"/>
              <a:t>. Then find them on the </a:t>
            </a:r>
            <a:r>
              <a:rPr lang="en-US" sz="1800" dirty="0" smtClean="0"/>
              <a:t>    guide</a:t>
            </a:r>
            <a:r>
              <a:rPr lang="en-US" sz="1800" dirty="0"/>
              <a:t>. The guide will tell you which wing of the library the book is in </a:t>
            </a:r>
            <a:r>
              <a:rPr lang="en-US" sz="1800" dirty="0" smtClean="0"/>
              <a:t>  and </a:t>
            </a:r>
            <a:r>
              <a:rPr lang="en-US" sz="1800" dirty="0"/>
              <a:t>on what </a:t>
            </a:r>
            <a:r>
              <a:rPr lang="en-US" sz="1800" dirty="0" smtClean="0"/>
              <a:t>floor.</a:t>
            </a:r>
            <a:r>
              <a:rPr lang="en-US" sz="1800" baseline="30000" dirty="0" smtClean="0"/>
              <a:t> </a:t>
            </a:r>
            <a:r>
              <a:rPr lang="en-US" sz="1800" dirty="0"/>
              <a:t>For example, a </a:t>
            </a:r>
            <a:r>
              <a:rPr lang="en-US" sz="1800" dirty="0" smtClean="0"/>
              <a:t> book </a:t>
            </a:r>
            <a:r>
              <a:rPr lang="en-US" sz="1800" dirty="0"/>
              <a:t>starting with QA may be in </a:t>
            </a:r>
            <a:r>
              <a:rPr lang="en-US" sz="1800" dirty="0" smtClean="0"/>
              <a:t>  the </a:t>
            </a:r>
            <a:r>
              <a:rPr lang="en-US" sz="1800" dirty="0"/>
              <a:t>blue wing on the fourth floor.</a:t>
            </a:r>
          </a:p>
          <a:p>
            <a:r>
              <a:rPr lang="en-US" sz="1800" dirty="0"/>
              <a:t>Look for call number guides around the computers, or at the library's </a:t>
            </a:r>
            <a:r>
              <a:rPr lang="en-US" sz="1800" dirty="0" smtClean="0"/>
              <a:t> main </a:t>
            </a:r>
            <a:r>
              <a:rPr lang="en-US" sz="1800" dirty="0"/>
              <a:t>desk.</a:t>
            </a:r>
          </a:p>
          <a:p>
            <a:pPr marL="0" lvl="1" indent="0" eaLnBrk="0" fontAlgn="base" latinLnBrk="0" hangingPunct="0">
              <a:spcBef>
                <a:spcPct val="0"/>
              </a:spcBef>
              <a:spcAft>
                <a:spcPct val="0"/>
              </a:spcAft>
              <a:buNone/>
            </a:pPr>
            <a:endParaRPr lang="en-US" sz="1200" dirty="0"/>
          </a:p>
          <a:p>
            <a:pPr marL="0" lvl="1" indent="0" eaLnBrk="0" fontAlgn="base" latinLnBrk="0" hangingPunct="0">
              <a:spcBef>
                <a:spcPct val="0"/>
              </a:spcBef>
              <a:spcAft>
                <a:spcPct val="0"/>
              </a:spcAft>
              <a:buNone/>
            </a:pPr>
            <a:endParaRPr lang="en-US" altLang="en-US" sz="1800" dirty="0">
              <a:solidFill>
                <a:schemeClr val="accent6">
                  <a:lumMod val="50000"/>
                </a:schemeClr>
              </a:solidFill>
            </a:endParaRPr>
          </a:p>
        </p:txBody>
      </p:sp>
      <p:pic>
        <p:nvPicPr>
          <p:cNvPr id="2" name="Picture 1"/>
          <p:cNvPicPr>
            <a:picLocks noChangeAspect="1"/>
          </p:cNvPicPr>
          <p:nvPr/>
        </p:nvPicPr>
        <p:blipFill>
          <a:blip r:embed="rId2"/>
          <a:stretch>
            <a:fillRect/>
          </a:stretch>
        </p:blipFill>
        <p:spPr>
          <a:xfrm>
            <a:off x="4572000" y="1340768"/>
            <a:ext cx="4331196" cy="3248397"/>
          </a:xfrm>
          <a:prstGeom prst="rect">
            <a:avLst/>
          </a:prstGeom>
        </p:spPr>
      </p:pic>
    </p:spTree>
    <p:extLst>
      <p:ext uri="{BB962C8B-B14F-4D97-AF65-F5344CB8AC3E}">
        <p14:creationId xmlns:p14="http://schemas.microsoft.com/office/powerpoint/2010/main" val="13793133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069514"/>
          </a:xfrm>
          <a:prstGeom prst="rect">
            <a:avLst/>
          </a:prstGeom>
        </p:spPr>
        <p:txBody>
          <a:bodyPr anchor="ctr"/>
          <a:lstStyle>
            <a:lvl1pPr algn="l" defTabSz="914400" rtl="0" eaLnBrk="1" latinLnBrk="1" hangingPunct="1">
              <a:spcBef>
                <a:spcPct val="0"/>
              </a:spcBef>
              <a:buNone/>
              <a:defRPr sz="4000" b="1" kern="1200" baseline="0">
                <a:solidFill>
                  <a:schemeClr val="bg1"/>
                </a:solidFill>
                <a:latin typeface="Arial" pitchFamily="34" charset="0"/>
                <a:ea typeface="+mj-ea"/>
                <a:cs typeface="Arial" pitchFamily="34" charset="0"/>
              </a:defRPr>
            </a:lvl1pPr>
          </a:lstStyle>
          <a:p>
            <a:pPr algn="ctr"/>
            <a:r>
              <a:rPr lang="en-US" sz="3600" b="0" dirty="0" smtClean="0">
                <a:latin typeface="+mj-lt"/>
              </a:rPr>
              <a:t>1d. Locating Books on the Shelves</a:t>
            </a:r>
            <a:endParaRPr lang="en-US" sz="3600" b="0" dirty="0">
              <a:latin typeface="+mj-lt"/>
            </a:endParaRPr>
          </a:p>
        </p:txBody>
      </p:sp>
      <p:sp>
        <p:nvSpPr>
          <p:cNvPr id="8" name="Content Placeholder 7"/>
          <p:cNvSpPr>
            <a:spLocks noGrp="1"/>
          </p:cNvSpPr>
          <p:nvPr>
            <p:ph idx="10"/>
          </p:nvPr>
        </p:nvSpPr>
        <p:spPr>
          <a:xfrm>
            <a:off x="4918752" y="1412776"/>
            <a:ext cx="3778391" cy="4464496"/>
          </a:xfrm>
        </p:spPr>
        <p:txBody>
          <a:bodyPr/>
          <a:lstStyle/>
          <a:p>
            <a:pPr marL="0" lvl="1" indent="0" eaLnBrk="0" fontAlgn="base" latinLnBrk="0" hangingPunct="0">
              <a:spcBef>
                <a:spcPct val="0"/>
              </a:spcBef>
              <a:spcAft>
                <a:spcPct val="0"/>
              </a:spcAft>
              <a:buNone/>
            </a:pPr>
            <a:r>
              <a:rPr lang="en-US" sz="1800" b="1" dirty="0" smtClean="0">
                <a:solidFill>
                  <a:schemeClr val="accent6">
                    <a:lumMod val="50000"/>
                  </a:schemeClr>
                </a:solidFill>
              </a:rPr>
              <a:t>Look </a:t>
            </a:r>
            <a:r>
              <a:rPr lang="en-US" sz="1800" b="1" dirty="0">
                <a:solidFill>
                  <a:schemeClr val="accent6">
                    <a:lumMod val="50000"/>
                  </a:schemeClr>
                </a:solidFill>
              </a:rPr>
              <a:t>at the library's map.</a:t>
            </a:r>
            <a:r>
              <a:rPr lang="en-US" sz="1800" dirty="0">
                <a:solidFill>
                  <a:schemeClr val="accent6">
                    <a:lumMod val="50000"/>
                  </a:schemeClr>
                </a:solidFill>
              </a:rPr>
              <a:t> Do this if you are unsure where the blue wing is, for example. You can find maps at the main desk of the library. The map will outline how to get to the different wings of the library, using the main desk as the reference </a:t>
            </a:r>
            <a:r>
              <a:rPr lang="en-US" sz="1800" dirty="0" smtClean="0">
                <a:solidFill>
                  <a:schemeClr val="accent6">
                    <a:lumMod val="50000"/>
                  </a:schemeClr>
                </a:solidFill>
              </a:rPr>
              <a:t>point.</a:t>
            </a:r>
            <a:r>
              <a:rPr lang="en-US" sz="1800" baseline="30000" dirty="0" smtClean="0">
                <a:solidFill>
                  <a:schemeClr val="accent6">
                    <a:lumMod val="50000"/>
                  </a:schemeClr>
                </a:solidFill>
              </a:rPr>
              <a:t> </a:t>
            </a:r>
            <a:r>
              <a:rPr lang="en-US" sz="1800" dirty="0">
                <a:solidFill>
                  <a:schemeClr val="accent6">
                    <a:lumMod val="50000"/>
                  </a:schemeClr>
                </a:solidFill>
              </a:rPr>
              <a:t>Alternatively, you can ask a staff member to direct you to the wing.</a:t>
            </a:r>
          </a:p>
          <a:p>
            <a:pPr marL="0" lvl="1" indent="0" eaLnBrk="0" fontAlgn="base" latinLnBrk="0" hangingPunct="0">
              <a:spcBef>
                <a:spcPct val="0"/>
              </a:spcBef>
              <a:spcAft>
                <a:spcPct val="0"/>
              </a:spcAft>
              <a:buNone/>
            </a:pPr>
            <a:endParaRPr lang="en-US" sz="1800" dirty="0"/>
          </a:p>
          <a:p>
            <a:pPr marL="0" lvl="1" indent="0" eaLnBrk="0" fontAlgn="base" latinLnBrk="0" hangingPunct="0">
              <a:spcBef>
                <a:spcPct val="0"/>
              </a:spcBef>
              <a:spcAft>
                <a:spcPct val="0"/>
              </a:spcAft>
              <a:buNone/>
            </a:pPr>
            <a:endParaRPr lang="en-US" altLang="en-US" sz="1800" dirty="0">
              <a:solidFill>
                <a:schemeClr val="accent6">
                  <a:lumMod val="50000"/>
                </a:schemeClr>
              </a:solidFill>
            </a:endParaRPr>
          </a:p>
        </p:txBody>
      </p:sp>
      <p:pic>
        <p:nvPicPr>
          <p:cNvPr id="2" name="Picture 1"/>
          <p:cNvPicPr>
            <a:picLocks noChangeAspect="1"/>
          </p:cNvPicPr>
          <p:nvPr/>
        </p:nvPicPr>
        <p:blipFill>
          <a:blip r:embed="rId2"/>
          <a:stretch>
            <a:fillRect/>
          </a:stretch>
        </p:blipFill>
        <p:spPr>
          <a:xfrm>
            <a:off x="395536" y="1412776"/>
            <a:ext cx="4523217" cy="3392413"/>
          </a:xfrm>
          <a:prstGeom prst="rect">
            <a:avLst/>
          </a:prstGeom>
        </p:spPr>
      </p:pic>
    </p:spTree>
    <p:extLst>
      <p:ext uri="{BB962C8B-B14F-4D97-AF65-F5344CB8AC3E}">
        <p14:creationId xmlns:p14="http://schemas.microsoft.com/office/powerpoint/2010/main" val="34457729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069514"/>
          </a:xfrm>
          <a:prstGeom prst="rect">
            <a:avLst/>
          </a:prstGeom>
        </p:spPr>
        <p:txBody>
          <a:bodyPr anchor="ctr"/>
          <a:lstStyle>
            <a:lvl1pPr algn="l" defTabSz="914400" rtl="0" eaLnBrk="1" latinLnBrk="1" hangingPunct="1">
              <a:spcBef>
                <a:spcPct val="0"/>
              </a:spcBef>
              <a:buNone/>
              <a:defRPr sz="4000" b="1" kern="1200" baseline="0">
                <a:solidFill>
                  <a:schemeClr val="bg1"/>
                </a:solidFill>
                <a:latin typeface="Arial" pitchFamily="34" charset="0"/>
                <a:ea typeface="+mj-ea"/>
                <a:cs typeface="Arial" pitchFamily="34" charset="0"/>
              </a:defRPr>
            </a:lvl1pPr>
          </a:lstStyle>
          <a:p>
            <a:pPr algn="ctr"/>
            <a:r>
              <a:rPr lang="en-US" sz="3600" b="0" dirty="0" smtClean="0">
                <a:latin typeface="+mj-lt"/>
              </a:rPr>
              <a:t>1d. Locating Books on the Shelves</a:t>
            </a:r>
            <a:endParaRPr lang="en-US" sz="3600" b="0" dirty="0">
              <a:latin typeface="+mj-lt"/>
            </a:endParaRPr>
          </a:p>
        </p:txBody>
      </p:sp>
      <p:sp>
        <p:nvSpPr>
          <p:cNvPr id="8" name="Content Placeholder 7"/>
          <p:cNvSpPr>
            <a:spLocks noGrp="1"/>
          </p:cNvSpPr>
          <p:nvPr>
            <p:ph idx="10"/>
          </p:nvPr>
        </p:nvSpPr>
        <p:spPr>
          <a:xfrm>
            <a:off x="467544" y="1340768"/>
            <a:ext cx="3600400" cy="5184576"/>
          </a:xfrm>
        </p:spPr>
        <p:txBody>
          <a:bodyPr/>
          <a:lstStyle/>
          <a:p>
            <a:pPr marL="0" lvl="1" indent="0" eaLnBrk="0" fontAlgn="base" latinLnBrk="0" hangingPunct="0">
              <a:spcBef>
                <a:spcPct val="0"/>
              </a:spcBef>
              <a:spcAft>
                <a:spcPct val="0"/>
              </a:spcAft>
              <a:buNone/>
            </a:pPr>
            <a:r>
              <a:rPr lang="en-US" sz="1800" b="1" dirty="0" smtClean="0">
                <a:solidFill>
                  <a:schemeClr val="accent6">
                    <a:lumMod val="50000"/>
                  </a:schemeClr>
                </a:solidFill>
              </a:rPr>
              <a:t>Look </a:t>
            </a:r>
            <a:r>
              <a:rPr lang="en-US" sz="1800" b="1" dirty="0">
                <a:solidFill>
                  <a:schemeClr val="accent6">
                    <a:lumMod val="50000"/>
                  </a:schemeClr>
                </a:solidFill>
              </a:rPr>
              <a:t>at the labels at the end of the bookshelf.</a:t>
            </a:r>
            <a:r>
              <a:rPr lang="en-US" sz="1800" dirty="0">
                <a:solidFill>
                  <a:schemeClr val="accent6">
                    <a:lumMod val="50000"/>
                  </a:schemeClr>
                </a:solidFill>
              </a:rPr>
              <a:t> The bookshelf labels are organized alphabetically. Use these labels to locate which bookshelf your book is on. The labels typically contain a range of letters and numbers, for example, QA 100.74.B50 to QA 300.70.A30. If your book's call number falls within the range, then begin looking through that bookshelf</a:t>
            </a:r>
            <a:r>
              <a:rPr lang="en-US" sz="1800" dirty="0" smtClean="0">
                <a:solidFill>
                  <a:schemeClr val="accent6">
                    <a:lumMod val="50000"/>
                  </a:schemeClr>
                </a:solidFill>
              </a:rPr>
              <a:t>.</a:t>
            </a:r>
          </a:p>
          <a:p>
            <a:pPr marL="0" lvl="1" indent="0" eaLnBrk="0" fontAlgn="base" latinLnBrk="0" hangingPunct="0">
              <a:spcBef>
                <a:spcPct val="0"/>
              </a:spcBef>
              <a:spcAft>
                <a:spcPct val="0"/>
              </a:spcAft>
              <a:buNone/>
            </a:pPr>
            <a:endParaRPr lang="en-US" altLang="en-US" sz="1800" dirty="0">
              <a:solidFill>
                <a:schemeClr val="accent6">
                  <a:lumMod val="50000"/>
                </a:schemeClr>
              </a:solidFill>
            </a:endParaRPr>
          </a:p>
        </p:txBody>
      </p:sp>
      <p:pic>
        <p:nvPicPr>
          <p:cNvPr id="2" name="Picture 1"/>
          <p:cNvPicPr>
            <a:picLocks noChangeAspect="1"/>
          </p:cNvPicPr>
          <p:nvPr/>
        </p:nvPicPr>
        <p:blipFill>
          <a:blip r:embed="rId2"/>
          <a:stretch>
            <a:fillRect/>
          </a:stretch>
        </p:blipFill>
        <p:spPr>
          <a:xfrm>
            <a:off x="4211960" y="1412776"/>
            <a:ext cx="4691236" cy="3518427"/>
          </a:xfrm>
          <a:prstGeom prst="rect">
            <a:avLst/>
          </a:prstGeom>
        </p:spPr>
      </p:pic>
    </p:spTree>
    <p:extLst>
      <p:ext uri="{BB962C8B-B14F-4D97-AF65-F5344CB8AC3E}">
        <p14:creationId xmlns:p14="http://schemas.microsoft.com/office/powerpoint/2010/main" val="42616167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069514"/>
          </a:xfrm>
          <a:prstGeom prst="rect">
            <a:avLst/>
          </a:prstGeom>
        </p:spPr>
        <p:txBody>
          <a:bodyPr anchor="ctr"/>
          <a:lstStyle>
            <a:lvl1pPr algn="l" defTabSz="914400" rtl="0" eaLnBrk="1" latinLnBrk="1" hangingPunct="1">
              <a:spcBef>
                <a:spcPct val="0"/>
              </a:spcBef>
              <a:buNone/>
              <a:defRPr sz="4000" b="1" kern="1200" baseline="0">
                <a:solidFill>
                  <a:schemeClr val="bg1"/>
                </a:solidFill>
                <a:latin typeface="Arial" pitchFamily="34" charset="0"/>
                <a:ea typeface="+mj-ea"/>
                <a:cs typeface="Arial" pitchFamily="34" charset="0"/>
              </a:defRPr>
            </a:lvl1pPr>
          </a:lstStyle>
          <a:p>
            <a:pPr algn="ctr"/>
            <a:r>
              <a:rPr lang="en-US" sz="3600" b="0" dirty="0" smtClean="0">
                <a:latin typeface="+mj-lt"/>
              </a:rPr>
              <a:t>1d. Locating Books on the Shelves</a:t>
            </a:r>
            <a:endParaRPr lang="en-US" sz="3600" b="0" dirty="0">
              <a:latin typeface="+mj-lt"/>
            </a:endParaRPr>
          </a:p>
        </p:txBody>
      </p:sp>
      <p:sp>
        <p:nvSpPr>
          <p:cNvPr id="8" name="Content Placeholder 7"/>
          <p:cNvSpPr>
            <a:spLocks noGrp="1"/>
          </p:cNvSpPr>
          <p:nvPr>
            <p:ph idx="10"/>
          </p:nvPr>
        </p:nvSpPr>
        <p:spPr>
          <a:xfrm>
            <a:off x="4740018" y="1340768"/>
            <a:ext cx="3957125" cy="4608512"/>
          </a:xfrm>
        </p:spPr>
        <p:txBody>
          <a:bodyPr/>
          <a:lstStyle/>
          <a:p>
            <a:pPr marL="0" lvl="1" indent="0" eaLnBrk="0" fontAlgn="base" latinLnBrk="0" hangingPunct="0">
              <a:spcBef>
                <a:spcPct val="0"/>
              </a:spcBef>
              <a:spcAft>
                <a:spcPct val="0"/>
              </a:spcAft>
              <a:buNone/>
            </a:pPr>
            <a:r>
              <a:rPr lang="en-US" sz="1800" b="1" dirty="0" smtClean="0">
                <a:solidFill>
                  <a:schemeClr val="accent6">
                    <a:lumMod val="50000"/>
                  </a:schemeClr>
                </a:solidFill>
              </a:rPr>
              <a:t>Look </a:t>
            </a:r>
            <a:r>
              <a:rPr lang="en-US" sz="1800" b="1" dirty="0">
                <a:solidFill>
                  <a:schemeClr val="accent6">
                    <a:lumMod val="50000"/>
                  </a:schemeClr>
                </a:solidFill>
              </a:rPr>
              <a:t>at the numbers on the books' spine.</a:t>
            </a:r>
            <a:r>
              <a:rPr lang="en-US" sz="1800" dirty="0">
                <a:solidFill>
                  <a:schemeClr val="accent6">
                    <a:lumMod val="50000"/>
                  </a:schemeClr>
                </a:solidFill>
              </a:rPr>
              <a:t> The books are also organized alphabetically, so use the call number to locate the book. The call number is typically located at the bottom of the book's spine. The book's call number should match the call number in the system </a:t>
            </a:r>
            <a:r>
              <a:rPr lang="en-US" sz="1800" dirty="0" smtClean="0">
                <a:solidFill>
                  <a:schemeClr val="accent6">
                    <a:lumMod val="50000"/>
                  </a:schemeClr>
                </a:solidFill>
              </a:rPr>
              <a:t>identically.</a:t>
            </a:r>
            <a:r>
              <a:rPr lang="en-US" sz="1800" baseline="30000" dirty="0" smtClean="0">
                <a:solidFill>
                  <a:schemeClr val="accent6">
                    <a:lumMod val="50000"/>
                  </a:schemeClr>
                </a:solidFill>
              </a:rPr>
              <a:t> </a:t>
            </a:r>
            <a:r>
              <a:rPr lang="en-US" sz="1800" dirty="0">
                <a:solidFill>
                  <a:schemeClr val="accent6">
                    <a:lumMod val="50000"/>
                  </a:schemeClr>
                </a:solidFill>
              </a:rPr>
              <a:t>Since books are organized by topic using the Library of Congress Classification System, try browsing the other books in the section you found your book in if you want more books on your topic</a:t>
            </a:r>
            <a:r>
              <a:rPr lang="en-US" sz="1800" dirty="0" smtClean="0">
                <a:solidFill>
                  <a:schemeClr val="accent6">
                    <a:lumMod val="50000"/>
                  </a:schemeClr>
                </a:solidFill>
              </a:rPr>
              <a:t>.</a:t>
            </a:r>
          </a:p>
          <a:p>
            <a:pPr marL="0" lvl="1" indent="0" eaLnBrk="0" fontAlgn="base" latinLnBrk="0" hangingPunct="0">
              <a:spcBef>
                <a:spcPct val="0"/>
              </a:spcBef>
              <a:spcAft>
                <a:spcPct val="0"/>
              </a:spcAft>
              <a:buNone/>
            </a:pPr>
            <a:endParaRPr lang="en-US" sz="1200" dirty="0"/>
          </a:p>
          <a:p>
            <a:pPr marL="0" lvl="1" indent="0" eaLnBrk="0" fontAlgn="base" latinLnBrk="0" hangingPunct="0">
              <a:spcBef>
                <a:spcPct val="0"/>
              </a:spcBef>
              <a:spcAft>
                <a:spcPct val="0"/>
              </a:spcAft>
              <a:buNone/>
            </a:pPr>
            <a:endParaRPr lang="en-US" altLang="en-US" sz="1800" dirty="0">
              <a:solidFill>
                <a:schemeClr val="accent6">
                  <a:lumMod val="50000"/>
                </a:schemeClr>
              </a:solidFill>
            </a:endParaRPr>
          </a:p>
        </p:txBody>
      </p:sp>
      <p:pic>
        <p:nvPicPr>
          <p:cNvPr id="2" name="Picture 1"/>
          <p:cNvPicPr>
            <a:picLocks noChangeAspect="1"/>
          </p:cNvPicPr>
          <p:nvPr/>
        </p:nvPicPr>
        <p:blipFill>
          <a:blip r:embed="rId2"/>
          <a:stretch>
            <a:fillRect/>
          </a:stretch>
        </p:blipFill>
        <p:spPr>
          <a:xfrm>
            <a:off x="323528" y="1412776"/>
            <a:ext cx="4416491" cy="3312368"/>
          </a:xfrm>
          <a:prstGeom prst="rect">
            <a:avLst/>
          </a:prstGeom>
        </p:spPr>
      </p:pic>
    </p:spTree>
    <p:extLst>
      <p:ext uri="{BB962C8B-B14F-4D97-AF65-F5344CB8AC3E}">
        <p14:creationId xmlns:p14="http://schemas.microsoft.com/office/powerpoint/2010/main" val="11112634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069514"/>
          </a:xfrm>
          <a:prstGeom prst="rect">
            <a:avLst/>
          </a:prstGeom>
        </p:spPr>
        <p:txBody>
          <a:bodyPr anchor="ctr"/>
          <a:lstStyle>
            <a:lvl1pPr algn="l" defTabSz="914400" rtl="0" eaLnBrk="1" latinLnBrk="1" hangingPunct="1">
              <a:spcBef>
                <a:spcPct val="0"/>
              </a:spcBef>
              <a:buNone/>
              <a:defRPr sz="4000" b="1" kern="1200" baseline="0">
                <a:solidFill>
                  <a:schemeClr val="bg1"/>
                </a:solidFill>
                <a:latin typeface="Arial" pitchFamily="34" charset="0"/>
                <a:ea typeface="+mj-ea"/>
                <a:cs typeface="Arial" pitchFamily="34" charset="0"/>
              </a:defRPr>
            </a:lvl1pPr>
          </a:lstStyle>
          <a:p>
            <a:pPr algn="ctr"/>
            <a:r>
              <a:rPr lang="en-US" sz="3600" b="0" dirty="0" smtClean="0">
                <a:latin typeface="+mj-lt"/>
              </a:rPr>
              <a:t>1d. Locating Books on the Shelves</a:t>
            </a:r>
            <a:endParaRPr lang="en-US" sz="3600" b="0" dirty="0">
              <a:latin typeface="+mj-lt"/>
            </a:endParaRPr>
          </a:p>
        </p:txBody>
      </p:sp>
      <p:sp>
        <p:nvSpPr>
          <p:cNvPr id="8" name="Content Placeholder 7"/>
          <p:cNvSpPr>
            <a:spLocks noGrp="1"/>
          </p:cNvSpPr>
          <p:nvPr>
            <p:ph idx="10"/>
          </p:nvPr>
        </p:nvSpPr>
        <p:spPr>
          <a:xfrm>
            <a:off x="179512" y="1340768"/>
            <a:ext cx="4248472" cy="4824536"/>
          </a:xfrm>
        </p:spPr>
        <p:txBody>
          <a:bodyPr/>
          <a:lstStyle/>
          <a:p>
            <a:pPr marL="0" lvl="1" indent="0" eaLnBrk="0" fontAlgn="base" latinLnBrk="0" hangingPunct="0">
              <a:spcBef>
                <a:spcPct val="0"/>
              </a:spcBef>
              <a:spcAft>
                <a:spcPct val="0"/>
              </a:spcAft>
              <a:buNone/>
            </a:pPr>
            <a:r>
              <a:rPr lang="en-US" sz="1800" b="1" dirty="0" smtClean="0">
                <a:solidFill>
                  <a:schemeClr val="accent6">
                    <a:lumMod val="50000"/>
                  </a:schemeClr>
                </a:solidFill>
              </a:rPr>
              <a:t>Ask </a:t>
            </a:r>
            <a:r>
              <a:rPr lang="en-US" sz="1800" b="1" dirty="0">
                <a:solidFill>
                  <a:schemeClr val="accent6">
                    <a:lumMod val="50000"/>
                  </a:schemeClr>
                </a:solidFill>
              </a:rPr>
              <a:t>a staff member.</a:t>
            </a:r>
            <a:r>
              <a:rPr lang="en-US" sz="1800" dirty="0">
                <a:solidFill>
                  <a:schemeClr val="accent6">
                    <a:lumMod val="50000"/>
                  </a:schemeClr>
                </a:solidFill>
              </a:rPr>
              <a:t> Do this if you cannot find the book, but the system says it is available. The book may be misplaced, or perhaps you are looking in the wrong place. After all, most libraries are huge and it is easy to get confused. The staff member will go and look for the book for you</a:t>
            </a:r>
            <a:r>
              <a:rPr lang="en-US" sz="1800" dirty="0" smtClean="0">
                <a:solidFill>
                  <a:schemeClr val="accent6">
                    <a:lumMod val="50000"/>
                  </a:schemeClr>
                </a:solidFill>
              </a:rPr>
              <a:t>.</a:t>
            </a:r>
          </a:p>
          <a:p>
            <a:pPr marL="0" lvl="1" indent="0" eaLnBrk="0" fontAlgn="base" latinLnBrk="0" hangingPunct="0">
              <a:spcBef>
                <a:spcPct val="0"/>
              </a:spcBef>
              <a:spcAft>
                <a:spcPct val="0"/>
              </a:spcAft>
              <a:buNone/>
            </a:pPr>
            <a:endParaRPr lang="en-US" sz="1200" dirty="0"/>
          </a:p>
          <a:p>
            <a:pPr marL="0" lvl="1" indent="0" eaLnBrk="0" fontAlgn="base" latinLnBrk="0" hangingPunct="0">
              <a:spcBef>
                <a:spcPct val="0"/>
              </a:spcBef>
              <a:spcAft>
                <a:spcPct val="0"/>
              </a:spcAft>
              <a:buNone/>
            </a:pPr>
            <a:endParaRPr lang="en-US" altLang="en-US" sz="1800" dirty="0">
              <a:solidFill>
                <a:schemeClr val="accent6">
                  <a:lumMod val="50000"/>
                </a:schemeClr>
              </a:solidFill>
            </a:endParaRPr>
          </a:p>
        </p:txBody>
      </p:sp>
      <p:pic>
        <p:nvPicPr>
          <p:cNvPr id="2" name="Picture 1"/>
          <p:cNvPicPr>
            <a:picLocks noChangeAspect="1"/>
          </p:cNvPicPr>
          <p:nvPr/>
        </p:nvPicPr>
        <p:blipFill>
          <a:blip r:embed="rId2"/>
          <a:stretch>
            <a:fillRect/>
          </a:stretch>
        </p:blipFill>
        <p:spPr>
          <a:xfrm>
            <a:off x="4572000" y="1412776"/>
            <a:ext cx="4331196" cy="3248397"/>
          </a:xfrm>
          <a:prstGeom prst="rect">
            <a:avLst/>
          </a:prstGeom>
        </p:spPr>
      </p:pic>
    </p:spTree>
    <p:extLst>
      <p:ext uri="{BB962C8B-B14F-4D97-AF65-F5344CB8AC3E}">
        <p14:creationId xmlns:p14="http://schemas.microsoft.com/office/powerpoint/2010/main" val="34683803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069514"/>
          </a:xfrm>
          <a:prstGeom prst="rect">
            <a:avLst/>
          </a:prstGeom>
        </p:spPr>
        <p:txBody>
          <a:bodyPr anchor="ctr"/>
          <a:lstStyle>
            <a:lvl1pPr algn="l" defTabSz="914400" rtl="0" eaLnBrk="1" latinLnBrk="1" hangingPunct="1">
              <a:spcBef>
                <a:spcPct val="0"/>
              </a:spcBef>
              <a:buNone/>
              <a:defRPr sz="4000" b="1" kern="1200" baseline="0">
                <a:solidFill>
                  <a:schemeClr val="bg1"/>
                </a:solidFill>
                <a:latin typeface="Arial" pitchFamily="34" charset="0"/>
                <a:ea typeface="+mj-ea"/>
                <a:cs typeface="Arial" pitchFamily="34" charset="0"/>
              </a:defRPr>
            </a:lvl1pPr>
          </a:lstStyle>
          <a:p>
            <a:pPr algn="ctr"/>
            <a:r>
              <a:rPr lang="en-US" sz="3600" b="0" dirty="0" smtClean="0">
                <a:latin typeface="+mj-lt"/>
              </a:rPr>
              <a:t>1d. Locating Books on the Shelves</a:t>
            </a:r>
            <a:endParaRPr lang="en-US" sz="3600" b="0" dirty="0">
              <a:latin typeface="+mj-lt"/>
            </a:endParaRPr>
          </a:p>
        </p:txBody>
      </p:sp>
      <p:sp>
        <p:nvSpPr>
          <p:cNvPr id="8" name="Content Placeholder 7"/>
          <p:cNvSpPr>
            <a:spLocks noGrp="1"/>
          </p:cNvSpPr>
          <p:nvPr>
            <p:ph idx="10"/>
          </p:nvPr>
        </p:nvSpPr>
        <p:spPr>
          <a:xfrm>
            <a:off x="4764624" y="1340768"/>
            <a:ext cx="3932519" cy="4968552"/>
          </a:xfrm>
        </p:spPr>
        <p:txBody>
          <a:bodyPr/>
          <a:lstStyle/>
          <a:p>
            <a:pPr marL="0" lvl="1" indent="0" eaLnBrk="0" fontAlgn="base" latinLnBrk="0" hangingPunct="0">
              <a:spcBef>
                <a:spcPct val="0"/>
              </a:spcBef>
              <a:spcAft>
                <a:spcPct val="0"/>
              </a:spcAft>
              <a:buNone/>
            </a:pPr>
            <a:r>
              <a:rPr lang="en-US" sz="1800" b="1" dirty="0" smtClean="0">
                <a:solidFill>
                  <a:schemeClr val="accent6">
                    <a:lumMod val="50000"/>
                  </a:schemeClr>
                </a:solidFill>
              </a:rPr>
              <a:t>Request </a:t>
            </a:r>
            <a:r>
              <a:rPr lang="en-US" sz="1800" b="1" dirty="0">
                <a:solidFill>
                  <a:schemeClr val="accent6">
                    <a:lumMod val="50000"/>
                  </a:schemeClr>
                </a:solidFill>
              </a:rPr>
              <a:t>an interlibrary loan.</a:t>
            </a:r>
            <a:r>
              <a:rPr lang="en-US" sz="1800" dirty="0">
                <a:solidFill>
                  <a:schemeClr val="accent6">
                    <a:lumMod val="50000"/>
                  </a:schemeClr>
                </a:solidFill>
              </a:rPr>
              <a:t> If the librarian confirms that the book is missing or unavailable, then request an interlibrary loan. You or the librarian will need to fill out a request form detailing the name of the book, author and year it was published, as well as your contact information. It usually takes five to seven days for a book to </a:t>
            </a:r>
            <a:r>
              <a:rPr lang="en-US" sz="1800" dirty="0" smtClean="0">
                <a:solidFill>
                  <a:schemeClr val="accent6">
                    <a:lumMod val="50000"/>
                  </a:schemeClr>
                </a:solidFill>
              </a:rPr>
              <a:t>arrive.</a:t>
            </a:r>
            <a:r>
              <a:rPr lang="en-US" sz="1800" baseline="30000" dirty="0" smtClean="0">
                <a:solidFill>
                  <a:schemeClr val="accent6">
                    <a:lumMod val="50000"/>
                  </a:schemeClr>
                </a:solidFill>
              </a:rPr>
              <a:t> </a:t>
            </a:r>
            <a:r>
              <a:rPr lang="en-US" sz="1800" dirty="0">
                <a:solidFill>
                  <a:schemeClr val="accent6">
                    <a:lumMod val="50000"/>
                  </a:schemeClr>
                </a:solidFill>
              </a:rPr>
              <a:t>An interlibrary loan allows you to check out a book from another library where the book is available.</a:t>
            </a:r>
          </a:p>
          <a:p>
            <a:pPr marL="0" lvl="1" indent="0" eaLnBrk="0" fontAlgn="base" latinLnBrk="0" hangingPunct="0">
              <a:spcBef>
                <a:spcPct val="0"/>
              </a:spcBef>
              <a:spcAft>
                <a:spcPct val="0"/>
              </a:spcAft>
              <a:buNone/>
            </a:pPr>
            <a:endParaRPr lang="en-US" sz="1200" dirty="0"/>
          </a:p>
          <a:p>
            <a:pPr marL="0" lvl="1" indent="0" eaLnBrk="0" fontAlgn="base" latinLnBrk="0" hangingPunct="0">
              <a:spcBef>
                <a:spcPct val="0"/>
              </a:spcBef>
              <a:spcAft>
                <a:spcPct val="0"/>
              </a:spcAft>
              <a:buNone/>
            </a:pPr>
            <a:endParaRPr lang="en-US" altLang="en-US" sz="1800" dirty="0">
              <a:solidFill>
                <a:schemeClr val="accent6">
                  <a:lumMod val="50000"/>
                </a:schemeClr>
              </a:solidFill>
            </a:endParaRPr>
          </a:p>
        </p:txBody>
      </p:sp>
      <p:pic>
        <p:nvPicPr>
          <p:cNvPr id="2" name="Picture 1"/>
          <p:cNvPicPr>
            <a:picLocks noChangeAspect="1"/>
          </p:cNvPicPr>
          <p:nvPr/>
        </p:nvPicPr>
        <p:blipFill>
          <a:blip r:embed="rId2"/>
          <a:stretch>
            <a:fillRect/>
          </a:stretch>
        </p:blipFill>
        <p:spPr>
          <a:xfrm>
            <a:off x="433429" y="1412776"/>
            <a:ext cx="4331196" cy="3248397"/>
          </a:xfrm>
          <a:prstGeom prst="rect">
            <a:avLst/>
          </a:prstGeom>
        </p:spPr>
      </p:pic>
    </p:spTree>
    <p:extLst>
      <p:ext uri="{BB962C8B-B14F-4D97-AF65-F5344CB8AC3E}">
        <p14:creationId xmlns:p14="http://schemas.microsoft.com/office/powerpoint/2010/main" val="24902712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ko-KR" dirty="0" smtClean="0"/>
              <a:t> Requirement 2</a:t>
            </a:r>
            <a:endParaRPr lang="ko-KR" altLang="en-US" dirty="0"/>
          </a:p>
        </p:txBody>
      </p:sp>
      <p:sp>
        <p:nvSpPr>
          <p:cNvPr id="7" name="Content Placeholder 6"/>
          <p:cNvSpPr>
            <a:spLocks noGrp="1"/>
          </p:cNvSpPr>
          <p:nvPr>
            <p:ph idx="10"/>
          </p:nvPr>
        </p:nvSpPr>
        <p:spPr>
          <a:xfrm>
            <a:off x="467544" y="1628800"/>
            <a:ext cx="8229600" cy="4248472"/>
          </a:xfrm>
        </p:spPr>
        <p:txBody>
          <a:bodyPr/>
          <a:lstStyle/>
          <a:p>
            <a:pPr marL="342900" lvl="0" indent="-342900" eaLnBrk="0" fontAlgn="base" latinLnBrk="0" hangingPunct="0">
              <a:spcBef>
                <a:spcPct val="0"/>
              </a:spcBef>
              <a:spcAft>
                <a:spcPct val="0"/>
              </a:spcAft>
              <a:buFont typeface="+mj-lt"/>
              <a:buAutoNum type="arabicPeriod" startAt="2"/>
            </a:pPr>
            <a:r>
              <a:rPr lang="en-US" altLang="en-US" sz="1800" dirty="0"/>
              <a:t>Do EACH of the following:</a:t>
            </a:r>
          </a:p>
          <a:p>
            <a:pPr marL="1085850" lvl="1" indent="-342900" eaLnBrk="0" fontAlgn="base" latinLnBrk="0" hangingPunct="0">
              <a:spcBef>
                <a:spcPct val="0"/>
              </a:spcBef>
              <a:spcAft>
                <a:spcPct val="0"/>
              </a:spcAft>
              <a:buFont typeface="+mj-lt"/>
              <a:buAutoNum type="alphaLcPeriod"/>
            </a:pPr>
            <a:r>
              <a:rPr lang="en-US" altLang="en-US" sz="1800" dirty="0">
                <a:solidFill>
                  <a:schemeClr val="accent6">
                    <a:lumMod val="50000"/>
                  </a:schemeClr>
                </a:solidFill>
              </a:rPr>
              <a:t>Identify a book you have enjoyed. Find out what other books the author has written. </a:t>
            </a:r>
          </a:p>
          <a:p>
            <a:pPr marL="1085850" lvl="1" indent="-342900" eaLnBrk="0" fontAlgn="base" latinLnBrk="0" hangingPunct="0">
              <a:spcBef>
                <a:spcPct val="0"/>
              </a:spcBef>
              <a:spcAft>
                <a:spcPct val="0"/>
              </a:spcAft>
              <a:buFont typeface="+mj-lt"/>
              <a:buAutoNum type="alphaLcPeriod"/>
            </a:pPr>
            <a:r>
              <a:rPr lang="en-US" altLang="en-US" sz="1800" dirty="0">
                <a:solidFill>
                  <a:schemeClr val="accent6">
                    <a:lumMod val="50000"/>
                  </a:schemeClr>
                </a:solidFill>
              </a:rPr>
              <a:t>Look at one or more "best books" lists. These can be based on year, subject, or even all time. Identify at least one book you would like to read.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6296" y="84810"/>
            <a:ext cx="914400" cy="933450"/>
          </a:xfrm>
          <a:prstGeom prst="rect">
            <a:avLst/>
          </a:prstGeom>
        </p:spPr>
      </p:pic>
    </p:spTree>
    <p:extLst>
      <p:ext uri="{BB962C8B-B14F-4D97-AF65-F5344CB8AC3E}">
        <p14:creationId xmlns:p14="http://schemas.microsoft.com/office/powerpoint/2010/main" val="14320124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0768"/>
            <a:ext cx="8229600" cy="1368151"/>
          </a:xfrm>
        </p:spPr>
        <p:txBody>
          <a:bodyPr/>
          <a:lstStyle/>
          <a:p>
            <a:r>
              <a:rPr lang="en-US" dirty="0"/>
              <a:t>When you find that perfect </a:t>
            </a:r>
            <a:r>
              <a:rPr lang="en-US" dirty="0" smtClean="0"/>
              <a:t>book</a:t>
            </a:r>
            <a:r>
              <a:rPr lang="en-US" dirty="0"/>
              <a:t>, you might like to explore the </a:t>
            </a:r>
            <a:r>
              <a:rPr lang="en-US" dirty="0" smtClean="0"/>
              <a:t>      author's </a:t>
            </a:r>
            <a:r>
              <a:rPr lang="en-US" dirty="0"/>
              <a:t>other work, to see if he or she wrote more </a:t>
            </a:r>
            <a:r>
              <a:rPr lang="en-US" dirty="0" smtClean="0"/>
              <a:t>books you        would like to read.</a:t>
            </a:r>
          </a:p>
          <a:p>
            <a:r>
              <a:rPr lang="en-US" dirty="0" smtClean="0"/>
              <a:t>Begin by doing an Author search using the library catalog.</a:t>
            </a:r>
            <a:endParaRPr lang="en-US" dirty="0"/>
          </a:p>
        </p:txBody>
      </p:sp>
      <p:sp>
        <p:nvSpPr>
          <p:cNvPr id="6" name="Title 1"/>
          <p:cNvSpPr txBox="1">
            <a:spLocks/>
          </p:cNvSpPr>
          <p:nvPr/>
        </p:nvSpPr>
        <p:spPr>
          <a:xfrm>
            <a:off x="0" y="0"/>
            <a:ext cx="9144000" cy="1069514"/>
          </a:xfrm>
          <a:prstGeom prst="rect">
            <a:avLst/>
          </a:prstGeom>
        </p:spPr>
        <p:txBody>
          <a:bodyPr anchor="ctr"/>
          <a:lstStyle>
            <a:lvl1pPr algn="l" defTabSz="914400" rtl="0" eaLnBrk="1" latinLnBrk="1" hangingPunct="1">
              <a:spcBef>
                <a:spcPct val="0"/>
              </a:spcBef>
              <a:buNone/>
              <a:defRPr sz="4000" b="1" kern="1200" baseline="0">
                <a:solidFill>
                  <a:schemeClr val="bg1"/>
                </a:solidFill>
                <a:latin typeface="Arial" pitchFamily="34" charset="0"/>
                <a:ea typeface="+mj-ea"/>
                <a:cs typeface="Arial" pitchFamily="34" charset="0"/>
              </a:defRPr>
            </a:lvl1pPr>
          </a:lstStyle>
          <a:p>
            <a:pPr algn="ctr"/>
            <a:r>
              <a:rPr lang="en-US" sz="3600" b="0" dirty="0" smtClean="0">
                <a:latin typeface="+mj-lt"/>
              </a:rPr>
              <a:t>2a. Locating Books by Authors</a:t>
            </a:r>
            <a:endParaRPr lang="en-US" sz="3600" b="0" dirty="0">
              <a:latin typeface="+mj-lt"/>
            </a:endParaRPr>
          </a:p>
        </p:txBody>
      </p:sp>
      <p:pic>
        <p:nvPicPr>
          <p:cNvPr id="14" name="Content Placeholder 13"/>
          <p:cNvPicPr>
            <a:picLocks noGrp="1" noChangeAspect="1"/>
          </p:cNvPicPr>
          <p:nvPr>
            <p:ph idx="10"/>
          </p:nvPr>
        </p:nvPicPr>
        <p:blipFill>
          <a:blip r:embed="rId2"/>
          <a:stretch>
            <a:fillRect/>
          </a:stretch>
        </p:blipFill>
        <p:spPr>
          <a:xfrm>
            <a:off x="323528" y="2924944"/>
            <a:ext cx="8229600" cy="3101926"/>
          </a:xfrm>
          <a:prstGeom prst="rect">
            <a:avLst/>
          </a:prstGeom>
        </p:spPr>
      </p:pic>
    </p:spTree>
    <p:extLst>
      <p:ext uri="{BB962C8B-B14F-4D97-AF65-F5344CB8AC3E}">
        <p14:creationId xmlns:p14="http://schemas.microsoft.com/office/powerpoint/2010/main" val="10466569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532656"/>
          </a:xfrm>
        </p:spPr>
        <p:txBody>
          <a:bodyPr/>
          <a:lstStyle/>
          <a:p>
            <a:r>
              <a:rPr lang="en-US" dirty="0"/>
              <a:t>Click the title of </a:t>
            </a:r>
            <a:r>
              <a:rPr lang="en-US" dirty="0" smtClean="0"/>
              <a:t>the book </a:t>
            </a:r>
            <a:r>
              <a:rPr lang="en-US" dirty="0"/>
              <a:t>by the author that interests you.</a:t>
            </a:r>
            <a:endParaRPr lang="en-US" dirty="0"/>
          </a:p>
        </p:txBody>
      </p:sp>
      <p:sp>
        <p:nvSpPr>
          <p:cNvPr id="6" name="Title 1"/>
          <p:cNvSpPr txBox="1">
            <a:spLocks/>
          </p:cNvSpPr>
          <p:nvPr/>
        </p:nvSpPr>
        <p:spPr>
          <a:xfrm>
            <a:off x="0" y="0"/>
            <a:ext cx="9144000" cy="1069514"/>
          </a:xfrm>
          <a:prstGeom prst="rect">
            <a:avLst/>
          </a:prstGeom>
        </p:spPr>
        <p:txBody>
          <a:bodyPr anchor="ctr"/>
          <a:lstStyle>
            <a:lvl1pPr algn="l" defTabSz="914400" rtl="0" eaLnBrk="1" latinLnBrk="1" hangingPunct="1">
              <a:spcBef>
                <a:spcPct val="0"/>
              </a:spcBef>
              <a:buNone/>
              <a:defRPr sz="4000" b="1" kern="1200" baseline="0">
                <a:solidFill>
                  <a:schemeClr val="bg1"/>
                </a:solidFill>
                <a:latin typeface="Arial" pitchFamily="34" charset="0"/>
                <a:ea typeface="+mj-ea"/>
                <a:cs typeface="Arial" pitchFamily="34" charset="0"/>
              </a:defRPr>
            </a:lvl1pPr>
          </a:lstStyle>
          <a:p>
            <a:pPr algn="ctr"/>
            <a:r>
              <a:rPr lang="en-US" sz="3600" b="0" dirty="0" smtClean="0">
                <a:latin typeface="+mj-lt"/>
              </a:rPr>
              <a:t>2a. Locating Books by Authors</a:t>
            </a:r>
            <a:endParaRPr lang="en-US" sz="3600" b="0" dirty="0">
              <a:latin typeface="+mj-lt"/>
            </a:endParaRPr>
          </a:p>
        </p:txBody>
      </p:sp>
      <p:pic>
        <p:nvPicPr>
          <p:cNvPr id="12" name="Content Placeholder 11"/>
          <p:cNvPicPr>
            <a:picLocks noGrp="1" noChangeAspect="1"/>
          </p:cNvPicPr>
          <p:nvPr>
            <p:ph idx="10"/>
          </p:nvPr>
        </p:nvPicPr>
        <p:blipFill>
          <a:blip r:embed="rId2"/>
          <a:stretch>
            <a:fillRect/>
          </a:stretch>
        </p:blipFill>
        <p:spPr>
          <a:xfrm>
            <a:off x="1885542" y="2132857"/>
            <a:ext cx="5372916" cy="4320877"/>
          </a:xfrm>
          <a:prstGeom prst="rect">
            <a:avLst/>
          </a:prstGeom>
        </p:spPr>
      </p:pic>
    </p:spTree>
    <p:extLst>
      <p:ext uri="{BB962C8B-B14F-4D97-AF65-F5344CB8AC3E}">
        <p14:creationId xmlns:p14="http://schemas.microsoft.com/office/powerpoint/2010/main" val="42873643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340768"/>
            <a:ext cx="8229600" cy="820687"/>
          </a:xfrm>
        </p:spPr>
        <p:txBody>
          <a:bodyPr/>
          <a:lstStyle/>
          <a:p>
            <a:r>
              <a:rPr lang="en-US" dirty="0" smtClean="0"/>
              <a:t>Use the information provided to locate the book in the library. If     your library does not have it, you can borrow it from another library.</a:t>
            </a:r>
            <a:endParaRPr lang="en-US" dirty="0"/>
          </a:p>
        </p:txBody>
      </p:sp>
      <p:sp>
        <p:nvSpPr>
          <p:cNvPr id="6" name="Title 1"/>
          <p:cNvSpPr txBox="1">
            <a:spLocks/>
          </p:cNvSpPr>
          <p:nvPr/>
        </p:nvSpPr>
        <p:spPr>
          <a:xfrm>
            <a:off x="0" y="0"/>
            <a:ext cx="9144000" cy="1069514"/>
          </a:xfrm>
          <a:prstGeom prst="rect">
            <a:avLst/>
          </a:prstGeom>
        </p:spPr>
        <p:txBody>
          <a:bodyPr anchor="ctr"/>
          <a:lstStyle>
            <a:lvl1pPr algn="l" defTabSz="914400" rtl="0" eaLnBrk="1" latinLnBrk="1" hangingPunct="1">
              <a:spcBef>
                <a:spcPct val="0"/>
              </a:spcBef>
              <a:buNone/>
              <a:defRPr sz="4000" b="1" kern="1200" baseline="0">
                <a:solidFill>
                  <a:schemeClr val="bg1"/>
                </a:solidFill>
                <a:latin typeface="Arial" pitchFamily="34" charset="0"/>
                <a:ea typeface="+mj-ea"/>
                <a:cs typeface="Arial" pitchFamily="34" charset="0"/>
              </a:defRPr>
            </a:lvl1pPr>
          </a:lstStyle>
          <a:p>
            <a:pPr algn="ctr"/>
            <a:r>
              <a:rPr lang="en-US" sz="3600" b="0" dirty="0" smtClean="0">
                <a:latin typeface="+mj-lt"/>
              </a:rPr>
              <a:t>2a. Locating Books by Authors</a:t>
            </a:r>
            <a:endParaRPr lang="en-US" sz="3600" b="0" dirty="0">
              <a:latin typeface="+mj-lt"/>
            </a:endParaRPr>
          </a:p>
        </p:txBody>
      </p:sp>
      <p:pic>
        <p:nvPicPr>
          <p:cNvPr id="8" name="Content Placeholder 7"/>
          <p:cNvPicPr>
            <a:picLocks noGrp="1" noChangeAspect="1"/>
          </p:cNvPicPr>
          <p:nvPr>
            <p:ph idx="10"/>
          </p:nvPr>
        </p:nvPicPr>
        <p:blipFill>
          <a:blip r:embed="rId2"/>
          <a:stretch>
            <a:fillRect/>
          </a:stretch>
        </p:blipFill>
        <p:spPr>
          <a:xfrm>
            <a:off x="2051720" y="2161455"/>
            <a:ext cx="5040560" cy="4463780"/>
          </a:xfrm>
          <a:prstGeom prst="rect">
            <a:avLst/>
          </a:prstGeom>
        </p:spPr>
      </p:pic>
    </p:spTree>
    <p:extLst>
      <p:ext uri="{BB962C8B-B14F-4D97-AF65-F5344CB8AC3E}">
        <p14:creationId xmlns:p14="http://schemas.microsoft.com/office/powerpoint/2010/main" val="34541058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19672" y="332656"/>
            <a:ext cx="7524328" cy="1069514"/>
          </a:xfrm>
        </p:spPr>
        <p:txBody>
          <a:bodyPr/>
          <a:lstStyle/>
          <a:p>
            <a:r>
              <a:rPr lang="en-US" altLang="ko-KR" dirty="0" smtClean="0"/>
              <a:t>Reading Merit Badge Requirements</a:t>
            </a:r>
            <a:endParaRPr lang="ko-KR" altLang="en-US" dirty="0"/>
          </a:p>
        </p:txBody>
      </p:sp>
      <p:sp>
        <p:nvSpPr>
          <p:cNvPr id="13" name="Content Placeholder 12"/>
          <p:cNvSpPr>
            <a:spLocks noGrp="1"/>
          </p:cNvSpPr>
          <p:nvPr>
            <p:ph idx="10"/>
          </p:nvPr>
        </p:nvSpPr>
        <p:spPr/>
        <p:txBody>
          <a:bodyPr/>
          <a:lstStyle/>
          <a:p>
            <a:pPr marL="342900" lvl="0" indent="-342900" eaLnBrk="0" fontAlgn="base" latinLnBrk="0" hangingPunct="0">
              <a:spcBef>
                <a:spcPct val="0"/>
              </a:spcBef>
              <a:spcAft>
                <a:spcPct val="0"/>
              </a:spcAft>
              <a:buFont typeface="+mj-lt"/>
              <a:buAutoNum type="arabicPeriod" startAt="2"/>
            </a:pPr>
            <a:r>
              <a:rPr lang="en-US" altLang="en-US" sz="1800" dirty="0" smtClean="0"/>
              <a:t>Do </a:t>
            </a:r>
            <a:r>
              <a:rPr lang="en-US" altLang="en-US" sz="1800" dirty="0"/>
              <a:t>EACH of the </a:t>
            </a:r>
            <a:r>
              <a:rPr lang="en-US" altLang="en-US" sz="1800" dirty="0" smtClean="0"/>
              <a:t>following:</a:t>
            </a:r>
          </a:p>
          <a:p>
            <a:pPr marL="1085850" lvl="1" indent="-342900" eaLnBrk="0" fontAlgn="base" latinLnBrk="0" hangingPunct="0">
              <a:spcBef>
                <a:spcPct val="0"/>
              </a:spcBef>
              <a:spcAft>
                <a:spcPct val="0"/>
              </a:spcAft>
              <a:buFont typeface="+mj-lt"/>
              <a:buAutoNum type="alphaLcPeriod"/>
            </a:pPr>
            <a:r>
              <a:rPr lang="en-US" altLang="en-US" sz="1800" dirty="0" smtClean="0">
                <a:solidFill>
                  <a:schemeClr val="accent6">
                    <a:lumMod val="50000"/>
                  </a:schemeClr>
                </a:solidFill>
              </a:rPr>
              <a:t>Identify </a:t>
            </a:r>
            <a:r>
              <a:rPr lang="en-US" altLang="en-US" sz="1800" dirty="0">
                <a:solidFill>
                  <a:schemeClr val="accent6">
                    <a:lumMod val="50000"/>
                  </a:schemeClr>
                </a:solidFill>
              </a:rPr>
              <a:t>a book you have enjoyed. Find out what other books the author has written. </a:t>
            </a:r>
            <a:endParaRPr lang="en-US" altLang="en-US" sz="1800" dirty="0" smtClean="0">
              <a:solidFill>
                <a:schemeClr val="accent6">
                  <a:lumMod val="50000"/>
                </a:schemeClr>
              </a:solidFill>
            </a:endParaRPr>
          </a:p>
          <a:p>
            <a:pPr marL="1085850" lvl="1" indent="-342900" eaLnBrk="0" fontAlgn="base" latinLnBrk="0" hangingPunct="0">
              <a:spcBef>
                <a:spcPct val="0"/>
              </a:spcBef>
              <a:spcAft>
                <a:spcPct val="0"/>
              </a:spcAft>
              <a:buFont typeface="+mj-lt"/>
              <a:buAutoNum type="alphaLcPeriod"/>
            </a:pPr>
            <a:r>
              <a:rPr lang="en-US" altLang="en-US" sz="1800" dirty="0" smtClean="0">
                <a:solidFill>
                  <a:schemeClr val="accent6">
                    <a:lumMod val="50000"/>
                  </a:schemeClr>
                </a:solidFill>
              </a:rPr>
              <a:t>Look </a:t>
            </a:r>
            <a:r>
              <a:rPr lang="en-US" altLang="en-US" sz="1800" dirty="0">
                <a:solidFill>
                  <a:schemeClr val="accent6">
                    <a:lumMod val="50000"/>
                  </a:schemeClr>
                </a:solidFill>
              </a:rPr>
              <a:t>at one or more "best books" lists. These can be based on year, subject, or even all time. Identify at least one book you would like to read.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8304" y="400688"/>
            <a:ext cx="914400" cy="933450"/>
          </a:xfrm>
          <a:prstGeom prst="rect">
            <a:avLst/>
          </a:prstGeom>
        </p:spPr>
      </p:pic>
    </p:spTree>
    <p:extLst>
      <p:ext uri="{BB962C8B-B14F-4D97-AF65-F5344CB8AC3E}">
        <p14:creationId xmlns:p14="http://schemas.microsoft.com/office/powerpoint/2010/main" val="17685331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0"/>
          </p:nvPr>
        </p:nvPicPr>
        <p:blipFill>
          <a:blip r:embed="rId2"/>
          <a:stretch>
            <a:fillRect/>
          </a:stretch>
        </p:blipFill>
        <p:spPr>
          <a:xfrm>
            <a:off x="457200" y="2204864"/>
            <a:ext cx="8229600" cy="3504069"/>
          </a:xfrm>
          <a:prstGeom prst="rect">
            <a:avLst/>
          </a:prstGeom>
        </p:spPr>
      </p:pic>
      <p:sp>
        <p:nvSpPr>
          <p:cNvPr id="5" name="Title 1"/>
          <p:cNvSpPr txBox="1">
            <a:spLocks/>
          </p:cNvSpPr>
          <p:nvPr/>
        </p:nvSpPr>
        <p:spPr>
          <a:xfrm>
            <a:off x="0" y="0"/>
            <a:ext cx="9144000" cy="1069514"/>
          </a:xfrm>
          <a:prstGeom prst="rect">
            <a:avLst/>
          </a:prstGeom>
        </p:spPr>
        <p:txBody>
          <a:bodyPr anchor="ctr"/>
          <a:lstStyle>
            <a:lvl1pPr algn="l" defTabSz="914400" rtl="0" eaLnBrk="1" latinLnBrk="1" hangingPunct="1">
              <a:spcBef>
                <a:spcPct val="0"/>
              </a:spcBef>
              <a:buNone/>
              <a:defRPr sz="4000" b="1" kern="1200" baseline="0">
                <a:solidFill>
                  <a:schemeClr val="bg1"/>
                </a:solidFill>
                <a:latin typeface="Arial" pitchFamily="34" charset="0"/>
                <a:ea typeface="+mj-ea"/>
                <a:cs typeface="Arial" pitchFamily="34" charset="0"/>
              </a:defRPr>
            </a:lvl1pPr>
          </a:lstStyle>
          <a:p>
            <a:pPr algn="ctr"/>
            <a:r>
              <a:rPr lang="en-US" sz="3600" b="0" dirty="0" smtClean="0">
                <a:latin typeface="+mj-lt"/>
              </a:rPr>
              <a:t>2b. Best Books Lists</a:t>
            </a:r>
            <a:endParaRPr lang="en-US" sz="3600" b="0" dirty="0">
              <a:latin typeface="+mj-lt"/>
            </a:endParaRPr>
          </a:p>
        </p:txBody>
      </p:sp>
      <p:sp>
        <p:nvSpPr>
          <p:cNvPr id="7" name="Rectangle 6"/>
          <p:cNvSpPr/>
          <p:nvPr/>
        </p:nvSpPr>
        <p:spPr>
          <a:xfrm>
            <a:off x="539552" y="1412776"/>
            <a:ext cx="8064896" cy="646331"/>
          </a:xfrm>
          <a:prstGeom prst="rect">
            <a:avLst/>
          </a:prstGeom>
        </p:spPr>
        <p:txBody>
          <a:bodyPr wrap="square">
            <a:spAutoFit/>
          </a:bodyPr>
          <a:lstStyle/>
          <a:p>
            <a:r>
              <a:rPr lang="en-US" altLang="en-US" dirty="0">
                <a:solidFill>
                  <a:schemeClr val="accent6">
                    <a:lumMod val="50000"/>
                  </a:schemeClr>
                </a:solidFill>
              </a:rPr>
              <a:t>Look at one or more "best books" lists. These can be based on year, </a:t>
            </a:r>
            <a:r>
              <a:rPr lang="en-US" altLang="en-US" dirty="0" smtClean="0">
                <a:solidFill>
                  <a:schemeClr val="accent6">
                    <a:lumMod val="50000"/>
                  </a:schemeClr>
                </a:solidFill>
              </a:rPr>
              <a:t>        subject</a:t>
            </a:r>
            <a:r>
              <a:rPr lang="en-US" altLang="en-US" dirty="0">
                <a:solidFill>
                  <a:schemeClr val="accent6">
                    <a:lumMod val="50000"/>
                  </a:schemeClr>
                </a:solidFill>
              </a:rPr>
              <a:t>, or even all time. Identify at least one book you would like to read.</a:t>
            </a:r>
            <a:endParaRPr lang="en-US" dirty="0"/>
          </a:p>
        </p:txBody>
      </p:sp>
    </p:spTree>
    <p:extLst>
      <p:ext uri="{BB962C8B-B14F-4D97-AF65-F5344CB8AC3E}">
        <p14:creationId xmlns:p14="http://schemas.microsoft.com/office/powerpoint/2010/main" val="30829595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069514"/>
          </a:xfrm>
          <a:prstGeom prst="rect">
            <a:avLst/>
          </a:prstGeom>
        </p:spPr>
        <p:txBody>
          <a:bodyPr anchor="ctr"/>
          <a:lstStyle>
            <a:lvl1pPr algn="l" defTabSz="914400" rtl="0" eaLnBrk="1" latinLnBrk="1" hangingPunct="1">
              <a:spcBef>
                <a:spcPct val="0"/>
              </a:spcBef>
              <a:buNone/>
              <a:defRPr sz="4000" b="1" kern="1200" baseline="0">
                <a:solidFill>
                  <a:schemeClr val="bg1"/>
                </a:solidFill>
                <a:latin typeface="Arial" pitchFamily="34" charset="0"/>
                <a:ea typeface="+mj-ea"/>
                <a:cs typeface="Arial" pitchFamily="34" charset="0"/>
              </a:defRPr>
            </a:lvl1pPr>
          </a:lstStyle>
          <a:p>
            <a:pPr algn="ctr"/>
            <a:r>
              <a:rPr lang="en-US" sz="3600" b="0" dirty="0" smtClean="0">
                <a:latin typeface="+mj-lt"/>
              </a:rPr>
              <a:t>2b. Best Books Lists</a:t>
            </a:r>
            <a:endParaRPr lang="en-US" sz="3600" b="0" dirty="0">
              <a:latin typeface="+mj-lt"/>
            </a:endParaRPr>
          </a:p>
        </p:txBody>
      </p:sp>
      <p:pic>
        <p:nvPicPr>
          <p:cNvPr id="8" name="Content Placeholder 7"/>
          <p:cNvPicPr>
            <a:picLocks noGrp="1" noChangeAspect="1"/>
          </p:cNvPicPr>
          <p:nvPr>
            <p:ph idx="10"/>
          </p:nvPr>
        </p:nvPicPr>
        <p:blipFill>
          <a:blip r:embed="rId2"/>
          <a:stretch>
            <a:fillRect/>
          </a:stretch>
        </p:blipFill>
        <p:spPr>
          <a:xfrm>
            <a:off x="364567" y="1556792"/>
            <a:ext cx="8414756" cy="3888432"/>
          </a:xfrm>
          <a:prstGeom prst="rect">
            <a:avLst/>
          </a:prstGeom>
        </p:spPr>
      </p:pic>
    </p:spTree>
    <p:extLst>
      <p:ext uri="{BB962C8B-B14F-4D97-AF65-F5344CB8AC3E}">
        <p14:creationId xmlns:p14="http://schemas.microsoft.com/office/powerpoint/2010/main" val="38390619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ko-KR" dirty="0" smtClean="0"/>
              <a:t> Requirement 3</a:t>
            </a:r>
            <a:endParaRPr lang="ko-KR" altLang="en-US" dirty="0"/>
          </a:p>
        </p:txBody>
      </p:sp>
      <p:sp>
        <p:nvSpPr>
          <p:cNvPr id="7" name="Content Placeholder 6"/>
          <p:cNvSpPr>
            <a:spLocks noGrp="1"/>
          </p:cNvSpPr>
          <p:nvPr>
            <p:ph idx="10"/>
          </p:nvPr>
        </p:nvSpPr>
        <p:spPr>
          <a:xfrm>
            <a:off x="-6535" y="4049205"/>
            <a:ext cx="8697144" cy="2866943"/>
          </a:xfrm>
        </p:spPr>
        <p:txBody>
          <a:bodyPr/>
          <a:lstStyle/>
          <a:p>
            <a:pPr marL="342900" lvl="0" indent="-342900" eaLnBrk="0" fontAlgn="base" latinLnBrk="0" hangingPunct="0">
              <a:spcBef>
                <a:spcPct val="0"/>
              </a:spcBef>
              <a:spcAft>
                <a:spcPct val="0"/>
              </a:spcAft>
              <a:buFont typeface="+mj-lt"/>
              <a:buAutoNum type="arabicPeriod" startAt="3"/>
            </a:pPr>
            <a:r>
              <a:rPr lang="en-US" altLang="en-US" sz="1800" dirty="0"/>
              <a:t>Read four different types of books, such as poetry, fiction, nonfiction, or biographies. Do any ONE of the following for each book you have read:</a:t>
            </a:r>
          </a:p>
          <a:p>
            <a:pPr marL="1085850" lvl="1" indent="-342900" eaLnBrk="0" fontAlgn="base" latinLnBrk="0" hangingPunct="0">
              <a:spcBef>
                <a:spcPct val="0"/>
              </a:spcBef>
              <a:spcAft>
                <a:spcPct val="0"/>
              </a:spcAft>
              <a:buFont typeface="+mj-lt"/>
              <a:buAutoNum type="alphaLcPeriod"/>
            </a:pPr>
            <a:r>
              <a:rPr lang="en-US" altLang="en-US" sz="1800" dirty="0">
                <a:solidFill>
                  <a:schemeClr val="accent6">
                    <a:lumMod val="50000"/>
                  </a:schemeClr>
                </a:solidFill>
              </a:rPr>
              <a:t>Write a review of the book. Include what you liked/didn't like about the book. Include if you would recommend this book, and if so, who might enjoy reading it. </a:t>
            </a:r>
          </a:p>
          <a:p>
            <a:pPr marL="1085850" lvl="1" indent="-342900" eaLnBrk="0" fontAlgn="base" latinLnBrk="0" hangingPunct="0">
              <a:spcBef>
                <a:spcPct val="0"/>
              </a:spcBef>
              <a:spcAft>
                <a:spcPct val="0"/>
              </a:spcAft>
              <a:buFont typeface="+mj-lt"/>
              <a:buAutoNum type="alphaLcPeriod"/>
            </a:pPr>
            <a:r>
              <a:rPr lang="en-US" altLang="en-US" sz="1800" dirty="0">
                <a:solidFill>
                  <a:schemeClr val="accent6">
                    <a:lumMod val="50000"/>
                  </a:schemeClr>
                </a:solidFill>
              </a:rPr>
              <a:t>Watch a movie based on the book. What was the same between the book and movie? What was different? Which did you enjoy more? Discuss this with your merit badge counselor. </a:t>
            </a:r>
          </a:p>
          <a:p>
            <a:pPr marL="1085850" lvl="1" indent="-342900" eaLnBrk="0" fontAlgn="base" latinLnBrk="0" hangingPunct="0">
              <a:spcBef>
                <a:spcPct val="0"/>
              </a:spcBef>
              <a:spcAft>
                <a:spcPct val="0"/>
              </a:spcAft>
              <a:buFont typeface="+mj-lt"/>
              <a:buAutoNum type="alphaLcPeriod"/>
            </a:pPr>
            <a:r>
              <a:rPr lang="en-US" altLang="en-US" sz="1800" dirty="0">
                <a:solidFill>
                  <a:schemeClr val="accent6">
                    <a:lumMod val="50000"/>
                  </a:schemeClr>
                </a:solidFill>
              </a:rPr>
              <a:t>Give a "book talk" to your class, troop, or patrol.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6296" y="84810"/>
            <a:ext cx="914400" cy="93345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5424" y="1278049"/>
            <a:ext cx="3673152" cy="2764659"/>
          </a:xfrm>
          <a:prstGeom prst="rect">
            <a:avLst/>
          </a:prstGeom>
        </p:spPr>
      </p:pic>
    </p:spTree>
    <p:extLst>
      <p:ext uri="{BB962C8B-B14F-4D97-AF65-F5344CB8AC3E}">
        <p14:creationId xmlns:p14="http://schemas.microsoft.com/office/powerpoint/2010/main" val="30898090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0768"/>
            <a:ext cx="8229600" cy="460648"/>
          </a:xfrm>
        </p:spPr>
        <p:txBody>
          <a:bodyPr/>
          <a:lstStyle/>
          <a:p>
            <a:r>
              <a:rPr lang="en-US" b="1" dirty="0"/>
              <a:t>Fiction </a:t>
            </a:r>
            <a:r>
              <a:rPr lang="en-US" b="1" dirty="0" smtClean="0"/>
              <a:t>Genres</a:t>
            </a:r>
            <a:endParaRPr lang="en-US" b="1" dirty="0"/>
          </a:p>
        </p:txBody>
      </p:sp>
      <p:sp>
        <p:nvSpPr>
          <p:cNvPr id="4" name="Content Placeholder 3"/>
          <p:cNvSpPr>
            <a:spLocks noGrp="1"/>
          </p:cNvSpPr>
          <p:nvPr>
            <p:ph idx="10"/>
          </p:nvPr>
        </p:nvSpPr>
        <p:spPr>
          <a:xfrm>
            <a:off x="467544" y="1916832"/>
            <a:ext cx="8229600" cy="3960440"/>
          </a:xfrm>
        </p:spPr>
        <p:txBody>
          <a:bodyPr/>
          <a:lstStyle/>
          <a:p>
            <a:r>
              <a:rPr lang="en-US" sz="1600" b="1" dirty="0" smtClean="0"/>
              <a:t>Fantasy</a:t>
            </a:r>
            <a:r>
              <a:rPr lang="en-US" sz="1600" dirty="0" smtClean="0"/>
              <a:t> </a:t>
            </a:r>
            <a:r>
              <a:rPr lang="en-US" sz="1600" dirty="0"/>
              <a:t>— The fantasy genre involves world-building and characters who are </a:t>
            </a:r>
            <a:r>
              <a:rPr lang="en-US" sz="1600" dirty="0" smtClean="0"/>
              <a:t>      supernatural</a:t>
            </a:r>
            <a:r>
              <a:rPr lang="en-US" sz="1600" dirty="0"/>
              <a:t>, </a:t>
            </a:r>
            <a:r>
              <a:rPr lang="en-US" sz="1600" dirty="0" smtClean="0"/>
              <a:t>mythological</a:t>
            </a:r>
            <a:r>
              <a:rPr lang="en-US" sz="1600" dirty="0"/>
              <a:t>, magical, or a combination of these. </a:t>
            </a:r>
            <a:endParaRPr lang="en-US" sz="1600" dirty="0" smtClean="0"/>
          </a:p>
          <a:p>
            <a:r>
              <a:rPr lang="en-US" sz="1600" b="1" dirty="0" smtClean="0"/>
              <a:t>Science </a:t>
            </a:r>
            <a:r>
              <a:rPr lang="en-US" sz="1600" b="1" dirty="0"/>
              <a:t>Fiction</a:t>
            </a:r>
            <a:r>
              <a:rPr lang="en-US" sz="1600" dirty="0"/>
              <a:t> — Similar to fantasy, this genre explores futuristic or technological themes </a:t>
            </a:r>
            <a:r>
              <a:rPr lang="en-US" sz="1600" dirty="0" smtClean="0"/>
              <a:t>and </a:t>
            </a:r>
            <a:r>
              <a:rPr lang="en-US" sz="1600" dirty="0"/>
              <a:t>ideas to address scientific “what if” questions. </a:t>
            </a:r>
          </a:p>
          <a:p>
            <a:r>
              <a:rPr lang="en-US" sz="1600" b="1" dirty="0"/>
              <a:t>Dystopian</a:t>
            </a:r>
            <a:r>
              <a:rPr lang="en-US" sz="1600" dirty="0"/>
              <a:t> — Sometimes considered a subgenre of fantasy or of science fiction, </a:t>
            </a:r>
            <a:r>
              <a:rPr lang="en-US" sz="1600" dirty="0" smtClean="0"/>
              <a:t>   this </a:t>
            </a:r>
            <a:r>
              <a:rPr lang="en-US" sz="1600" dirty="0"/>
              <a:t>genre is </a:t>
            </a:r>
            <a:r>
              <a:rPr lang="en-US" sz="1600" dirty="0" smtClean="0"/>
              <a:t>usually </a:t>
            </a:r>
            <a:r>
              <a:rPr lang="en-US" sz="1600" dirty="0"/>
              <a:t>set in a bleak future (near or distant) to explore cultural or </a:t>
            </a:r>
            <a:r>
              <a:rPr lang="en-US" sz="1600" dirty="0" smtClean="0"/>
              <a:t>    social </a:t>
            </a:r>
            <a:r>
              <a:rPr lang="en-US" sz="1600" dirty="0"/>
              <a:t>issues. </a:t>
            </a:r>
            <a:endParaRPr lang="en-US" sz="1600" dirty="0" smtClean="0"/>
          </a:p>
          <a:p>
            <a:r>
              <a:rPr lang="en-US" sz="1600" b="1" dirty="0" smtClean="0"/>
              <a:t>Adventure</a:t>
            </a:r>
            <a:r>
              <a:rPr lang="en-US" sz="1600" dirty="0" smtClean="0"/>
              <a:t> </a:t>
            </a:r>
            <a:r>
              <a:rPr lang="en-US" sz="1600" dirty="0"/>
              <a:t>— Any novel that focuses on an adventure undertaken by the main </a:t>
            </a:r>
            <a:r>
              <a:rPr lang="en-US" sz="1600" dirty="0" smtClean="0"/>
              <a:t>   character </a:t>
            </a:r>
            <a:r>
              <a:rPr lang="en-US" sz="1600" dirty="0"/>
              <a:t>(with or without help) falls under the adventure genre. This genre can </a:t>
            </a:r>
            <a:r>
              <a:rPr lang="en-US" sz="1600" dirty="0" smtClean="0"/>
              <a:t>   easily </a:t>
            </a:r>
            <a:r>
              <a:rPr lang="en-US" sz="1600" dirty="0"/>
              <a:t>be combined with </a:t>
            </a:r>
            <a:r>
              <a:rPr lang="en-US" sz="1600" dirty="0" smtClean="0"/>
              <a:t>others</a:t>
            </a:r>
            <a:r>
              <a:rPr lang="en-US" sz="1600" dirty="0"/>
              <a:t>. </a:t>
            </a:r>
          </a:p>
          <a:p>
            <a:r>
              <a:rPr lang="en-US" sz="1600" b="1" dirty="0"/>
              <a:t>Romance</a:t>
            </a:r>
            <a:r>
              <a:rPr lang="en-US" sz="1600" dirty="0"/>
              <a:t> — Any novel where the main storyline centers on a romantic </a:t>
            </a:r>
            <a:r>
              <a:rPr lang="en-US" sz="1600" dirty="0" smtClean="0"/>
              <a:t>              relationship </a:t>
            </a:r>
            <a:r>
              <a:rPr lang="en-US" sz="1600" dirty="0"/>
              <a:t>falls into </a:t>
            </a:r>
            <a:r>
              <a:rPr lang="en-US" sz="1600" dirty="0" smtClean="0"/>
              <a:t>this </a:t>
            </a:r>
            <a:r>
              <a:rPr lang="en-US" sz="1600" dirty="0"/>
              <a:t>category, which has several subgenres. </a:t>
            </a:r>
          </a:p>
        </p:txBody>
      </p:sp>
      <p:sp>
        <p:nvSpPr>
          <p:cNvPr id="5" name="Title 1"/>
          <p:cNvSpPr txBox="1">
            <a:spLocks/>
          </p:cNvSpPr>
          <p:nvPr/>
        </p:nvSpPr>
        <p:spPr>
          <a:xfrm>
            <a:off x="0" y="0"/>
            <a:ext cx="9144000" cy="1069514"/>
          </a:xfrm>
          <a:prstGeom prst="rect">
            <a:avLst/>
          </a:prstGeom>
        </p:spPr>
        <p:txBody>
          <a:bodyPr anchor="ctr"/>
          <a:lstStyle>
            <a:lvl1pPr algn="l" defTabSz="914400" rtl="0" eaLnBrk="1" latinLnBrk="1" hangingPunct="1">
              <a:spcBef>
                <a:spcPct val="0"/>
              </a:spcBef>
              <a:buNone/>
              <a:defRPr sz="4000" b="1" kern="1200" baseline="0">
                <a:solidFill>
                  <a:schemeClr val="bg1"/>
                </a:solidFill>
                <a:latin typeface="Arial" pitchFamily="34" charset="0"/>
                <a:ea typeface="+mj-ea"/>
                <a:cs typeface="Arial" pitchFamily="34" charset="0"/>
              </a:defRPr>
            </a:lvl1pPr>
          </a:lstStyle>
          <a:p>
            <a:pPr algn="ctr"/>
            <a:r>
              <a:rPr lang="en-US" sz="3600" b="0" dirty="0" smtClean="0">
                <a:latin typeface="+mj-lt"/>
              </a:rPr>
              <a:t>Book Genres</a:t>
            </a:r>
            <a:endParaRPr lang="en-US" sz="3600" b="0" dirty="0">
              <a:latin typeface="+mj-lt"/>
            </a:endParaRPr>
          </a:p>
        </p:txBody>
      </p:sp>
    </p:spTree>
    <p:extLst>
      <p:ext uri="{BB962C8B-B14F-4D97-AF65-F5344CB8AC3E}">
        <p14:creationId xmlns:p14="http://schemas.microsoft.com/office/powerpoint/2010/main" val="38594178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0768"/>
            <a:ext cx="8229600" cy="460648"/>
          </a:xfrm>
        </p:spPr>
        <p:txBody>
          <a:bodyPr/>
          <a:lstStyle/>
          <a:p>
            <a:r>
              <a:rPr lang="en-US" b="1" dirty="0"/>
              <a:t>Fiction </a:t>
            </a:r>
            <a:r>
              <a:rPr lang="en-US" b="1" dirty="0" smtClean="0"/>
              <a:t>Genres</a:t>
            </a:r>
            <a:endParaRPr lang="en-US" b="1" dirty="0"/>
          </a:p>
        </p:txBody>
      </p:sp>
      <p:sp>
        <p:nvSpPr>
          <p:cNvPr id="4" name="Content Placeholder 3"/>
          <p:cNvSpPr>
            <a:spLocks noGrp="1"/>
          </p:cNvSpPr>
          <p:nvPr>
            <p:ph idx="10"/>
          </p:nvPr>
        </p:nvSpPr>
        <p:spPr>
          <a:xfrm>
            <a:off x="467544" y="1916832"/>
            <a:ext cx="8229600" cy="4320480"/>
          </a:xfrm>
        </p:spPr>
        <p:txBody>
          <a:bodyPr/>
          <a:lstStyle/>
          <a:p>
            <a:r>
              <a:rPr lang="en-US" sz="1600" b="1" dirty="0" smtClean="0"/>
              <a:t>Detective </a:t>
            </a:r>
            <a:r>
              <a:rPr lang="en-US" sz="1600" b="1" dirty="0"/>
              <a:t>&amp; Mystery</a:t>
            </a:r>
            <a:r>
              <a:rPr lang="en-US" sz="1600" dirty="0"/>
              <a:t> — One of the toughest genres to write, this one centers on a mystery </a:t>
            </a:r>
            <a:r>
              <a:rPr lang="en-US" sz="1600" dirty="0" smtClean="0"/>
              <a:t>and </a:t>
            </a:r>
            <a:r>
              <a:rPr lang="en-US" sz="1600" dirty="0"/>
              <a:t>involves either a professional or amateur sleuth. </a:t>
            </a:r>
          </a:p>
          <a:p>
            <a:r>
              <a:rPr lang="en-US" sz="1600" b="1" dirty="0"/>
              <a:t>Horror </a:t>
            </a:r>
            <a:r>
              <a:rPr lang="en-US" sz="1600" dirty="0"/>
              <a:t>— The goal of this genre is to scare your readers and keep them that way until the </a:t>
            </a:r>
            <a:r>
              <a:rPr lang="en-US" sz="1600" dirty="0" smtClean="0"/>
              <a:t>hero </a:t>
            </a:r>
            <a:r>
              <a:rPr lang="en-US" sz="1600" dirty="0"/>
              <a:t>vanquishes the threat. </a:t>
            </a:r>
          </a:p>
          <a:p>
            <a:r>
              <a:rPr lang="en-US" sz="1600" b="1" dirty="0"/>
              <a:t>Thriller</a:t>
            </a:r>
            <a:r>
              <a:rPr lang="en-US" sz="1600" dirty="0"/>
              <a:t> — This genre also has scary elements, but its main objective is to keep </a:t>
            </a:r>
            <a:r>
              <a:rPr lang="en-US" sz="1600" dirty="0" smtClean="0"/>
              <a:t>   your </a:t>
            </a:r>
            <a:r>
              <a:rPr lang="en-US" sz="1600" dirty="0"/>
              <a:t>reader in a state of suspense until the story’s resolution. </a:t>
            </a:r>
            <a:endParaRPr lang="en-US" sz="1600" dirty="0" smtClean="0"/>
          </a:p>
          <a:p>
            <a:r>
              <a:rPr lang="en-US" sz="1600" b="1" dirty="0" smtClean="0"/>
              <a:t>Historical </a:t>
            </a:r>
            <a:r>
              <a:rPr lang="en-US" sz="1600" b="1" dirty="0"/>
              <a:t>Fiction</a:t>
            </a:r>
            <a:r>
              <a:rPr lang="en-US" sz="1600" dirty="0"/>
              <a:t> — This genre covers fiction set in a specific time period and </a:t>
            </a:r>
            <a:r>
              <a:rPr lang="en-US" sz="1600" dirty="0" smtClean="0"/>
              <a:t>    providing historically </a:t>
            </a:r>
            <a:r>
              <a:rPr lang="en-US" sz="1600" dirty="0"/>
              <a:t>accurate detail relevant to the period and its characters. </a:t>
            </a:r>
            <a:endParaRPr lang="en-US" sz="1600" dirty="0" smtClean="0"/>
          </a:p>
          <a:p>
            <a:r>
              <a:rPr lang="en-US" sz="1600" b="1" dirty="0" smtClean="0"/>
              <a:t>Young </a:t>
            </a:r>
            <a:r>
              <a:rPr lang="en-US" sz="1600" b="1" dirty="0"/>
              <a:t>Adult (YA)</a:t>
            </a:r>
            <a:r>
              <a:rPr lang="en-US" sz="1600" dirty="0"/>
              <a:t> </a:t>
            </a:r>
            <a:r>
              <a:rPr lang="en-US" sz="1600" dirty="0" smtClean="0"/>
              <a:t>— </a:t>
            </a:r>
            <a:r>
              <a:rPr lang="en-US" sz="1600" dirty="0"/>
              <a:t>This is fiction for readers aged 13 to 17 years. </a:t>
            </a:r>
          </a:p>
          <a:p>
            <a:r>
              <a:rPr lang="en-US" sz="1600" b="1" dirty="0"/>
              <a:t>Children’s Fiction</a:t>
            </a:r>
            <a:r>
              <a:rPr lang="en-US" sz="1600" dirty="0"/>
              <a:t> — Fiction in this genre is written for kids aged up to 13 and </a:t>
            </a:r>
            <a:r>
              <a:rPr lang="en-US" sz="1600" dirty="0" smtClean="0"/>
              <a:t>is  further divided </a:t>
            </a:r>
            <a:r>
              <a:rPr lang="en-US" sz="1600" dirty="0"/>
              <a:t>into smaller subgenres. </a:t>
            </a:r>
            <a:endParaRPr lang="en-US" sz="1600" dirty="0"/>
          </a:p>
        </p:txBody>
      </p:sp>
      <p:sp>
        <p:nvSpPr>
          <p:cNvPr id="5" name="Title 1"/>
          <p:cNvSpPr txBox="1">
            <a:spLocks/>
          </p:cNvSpPr>
          <p:nvPr/>
        </p:nvSpPr>
        <p:spPr>
          <a:xfrm>
            <a:off x="0" y="0"/>
            <a:ext cx="9144000" cy="1069514"/>
          </a:xfrm>
          <a:prstGeom prst="rect">
            <a:avLst/>
          </a:prstGeom>
        </p:spPr>
        <p:txBody>
          <a:bodyPr anchor="ctr"/>
          <a:lstStyle>
            <a:lvl1pPr algn="l" defTabSz="914400" rtl="0" eaLnBrk="1" latinLnBrk="1" hangingPunct="1">
              <a:spcBef>
                <a:spcPct val="0"/>
              </a:spcBef>
              <a:buNone/>
              <a:defRPr sz="4000" b="1" kern="1200" baseline="0">
                <a:solidFill>
                  <a:schemeClr val="bg1"/>
                </a:solidFill>
                <a:latin typeface="Arial" pitchFamily="34" charset="0"/>
                <a:ea typeface="+mj-ea"/>
                <a:cs typeface="Arial" pitchFamily="34" charset="0"/>
              </a:defRPr>
            </a:lvl1pPr>
          </a:lstStyle>
          <a:p>
            <a:pPr algn="ctr"/>
            <a:r>
              <a:rPr lang="en-US" sz="3600" b="0" dirty="0" smtClean="0">
                <a:latin typeface="+mj-lt"/>
              </a:rPr>
              <a:t>Book Genres</a:t>
            </a:r>
            <a:endParaRPr lang="en-US" sz="3600" b="0" dirty="0">
              <a:latin typeface="+mj-lt"/>
            </a:endParaRPr>
          </a:p>
        </p:txBody>
      </p:sp>
    </p:spTree>
    <p:extLst>
      <p:ext uri="{BB962C8B-B14F-4D97-AF65-F5344CB8AC3E}">
        <p14:creationId xmlns:p14="http://schemas.microsoft.com/office/powerpoint/2010/main" val="27862178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0768"/>
            <a:ext cx="8229600" cy="460648"/>
          </a:xfrm>
        </p:spPr>
        <p:txBody>
          <a:bodyPr/>
          <a:lstStyle/>
          <a:p>
            <a:r>
              <a:rPr lang="en-US" b="1" dirty="0" smtClean="0"/>
              <a:t>Nonfiction Genres</a:t>
            </a:r>
            <a:endParaRPr lang="en-US" b="1" dirty="0"/>
          </a:p>
        </p:txBody>
      </p:sp>
      <p:sp>
        <p:nvSpPr>
          <p:cNvPr id="4" name="Content Placeholder 3"/>
          <p:cNvSpPr>
            <a:spLocks noGrp="1"/>
          </p:cNvSpPr>
          <p:nvPr>
            <p:ph idx="10"/>
          </p:nvPr>
        </p:nvSpPr>
        <p:spPr>
          <a:xfrm>
            <a:off x="467544" y="1916832"/>
            <a:ext cx="8229600" cy="4320480"/>
          </a:xfrm>
        </p:spPr>
        <p:txBody>
          <a:bodyPr/>
          <a:lstStyle/>
          <a:p>
            <a:r>
              <a:rPr lang="en-US" sz="1600" b="1" dirty="0"/>
              <a:t>Memoir &amp; Autobiography</a:t>
            </a:r>
            <a:r>
              <a:rPr lang="en-US" sz="1600" dirty="0"/>
              <a:t> — Each of the books in this genre is a true account of the author’s own life. Memoirs are typically related to a specific time in the author’s life or to a specific theme of the author’s choosing. </a:t>
            </a:r>
            <a:endParaRPr lang="en-US" sz="1600" dirty="0" smtClean="0"/>
          </a:p>
          <a:p>
            <a:r>
              <a:rPr lang="en-US" sz="1600" b="1" dirty="0" smtClean="0"/>
              <a:t>Biography </a:t>
            </a:r>
            <a:r>
              <a:rPr lang="en-US" sz="1600" dirty="0"/>
              <a:t>— Biographies are books written on someone other than the author — generally </a:t>
            </a:r>
            <a:r>
              <a:rPr lang="en-US" sz="1600" dirty="0" smtClean="0"/>
              <a:t>someone </a:t>
            </a:r>
            <a:r>
              <a:rPr lang="en-US" sz="1600" dirty="0"/>
              <a:t>well known or someone whose life and or death can teach the world something </a:t>
            </a:r>
            <a:r>
              <a:rPr lang="en-US" sz="1600" dirty="0" smtClean="0"/>
              <a:t>worth </a:t>
            </a:r>
            <a:r>
              <a:rPr lang="en-US" sz="1600" dirty="0"/>
              <a:t>learning. </a:t>
            </a:r>
          </a:p>
          <a:p>
            <a:r>
              <a:rPr lang="en-US" sz="1600" b="1" dirty="0"/>
              <a:t>Cooking</a:t>
            </a:r>
            <a:r>
              <a:rPr lang="en-US" sz="1600" dirty="0"/>
              <a:t> — In this genre, you’ll find books on every kind of cooking someone in </a:t>
            </a:r>
            <a:r>
              <a:rPr lang="en-US" sz="1600" dirty="0" smtClean="0"/>
              <a:t> the </a:t>
            </a:r>
            <a:r>
              <a:rPr lang="en-US" sz="1600" dirty="0"/>
              <a:t>world </a:t>
            </a:r>
            <a:r>
              <a:rPr lang="en-US" sz="1600" dirty="0" smtClean="0"/>
              <a:t>took </a:t>
            </a:r>
            <a:r>
              <a:rPr lang="en-US" sz="1600" dirty="0"/>
              <a:t>the time to write about, as well as cooking for different diets </a:t>
            </a:r>
            <a:r>
              <a:rPr lang="en-US" sz="1600" dirty="0" smtClean="0"/>
              <a:t>and  </a:t>
            </a:r>
            <a:r>
              <a:rPr lang="en-US" sz="1600" dirty="0"/>
              <a:t>nutritional needs. </a:t>
            </a:r>
            <a:endParaRPr lang="en-US" sz="1600" dirty="0" smtClean="0"/>
          </a:p>
          <a:p>
            <a:r>
              <a:rPr lang="en-US" sz="1600" b="1" dirty="0" smtClean="0"/>
              <a:t>Art </a:t>
            </a:r>
            <a:r>
              <a:rPr lang="en-US" sz="1600" b="1" dirty="0"/>
              <a:t>&amp; Photography</a:t>
            </a:r>
            <a:r>
              <a:rPr lang="en-US" sz="1600" dirty="0"/>
              <a:t> — This genre includes books on artists of all kinds, as well as on each </a:t>
            </a:r>
            <a:r>
              <a:rPr lang="en-US" sz="1600" dirty="0" smtClean="0"/>
              <a:t>type </a:t>
            </a:r>
            <a:r>
              <a:rPr lang="en-US" sz="1600" dirty="0"/>
              <a:t>of art and its history. </a:t>
            </a:r>
            <a:endParaRPr lang="en-US" sz="1600" dirty="0" smtClean="0"/>
          </a:p>
          <a:p>
            <a:r>
              <a:rPr lang="en-US" sz="1600" b="1" dirty="0" smtClean="0"/>
              <a:t>Self-Help </a:t>
            </a:r>
            <a:r>
              <a:rPr lang="en-US" sz="1600" b="1" dirty="0"/>
              <a:t>/ Personal Development</a:t>
            </a:r>
            <a:r>
              <a:rPr lang="en-US" sz="1600" dirty="0"/>
              <a:t> — This genre is all about helping </a:t>
            </a:r>
            <a:r>
              <a:rPr lang="en-US" sz="1600" dirty="0" smtClean="0"/>
              <a:t>the reader   realize </a:t>
            </a:r>
            <a:r>
              <a:rPr lang="en-US" sz="1600" dirty="0"/>
              <a:t>their </a:t>
            </a:r>
            <a:r>
              <a:rPr lang="en-US" sz="1600" dirty="0" smtClean="0"/>
              <a:t>potential</a:t>
            </a:r>
            <a:r>
              <a:rPr lang="en-US" sz="1600" dirty="0"/>
              <a:t>, develop their gifts, and live fulfilling lives. </a:t>
            </a:r>
          </a:p>
        </p:txBody>
      </p:sp>
      <p:sp>
        <p:nvSpPr>
          <p:cNvPr id="5" name="Title 1"/>
          <p:cNvSpPr txBox="1">
            <a:spLocks/>
          </p:cNvSpPr>
          <p:nvPr/>
        </p:nvSpPr>
        <p:spPr>
          <a:xfrm>
            <a:off x="0" y="0"/>
            <a:ext cx="9144000" cy="1069514"/>
          </a:xfrm>
          <a:prstGeom prst="rect">
            <a:avLst/>
          </a:prstGeom>
        </p:spPr>
        <p:txBody>
          <a:bodyPr anchor="ctr"/>
          <a:lstStyle>
            <a:lvl1pPr algn="l" defTabSz="914400" rtl="0" eaLnBrk="1" latinLnBrk="1" hangingPunct="1">
              <a:spcBef>
                <a:spcPct val="0"/>
              </a:spcBef>
              <a:buNone/>
              <a:defRPr sz="4000" b="1" kern="1200" baseline="0">
                <a:solidFill>
                  <a:schemeClr val="bg1"/>
                </a:solidFill>
                <a:latin typeface="Arial" pitchFamily="34" charset="0"/>
                <a:ea typeface="+mj-ea"/>
                <a:cs typeface="Arial" pitchFamily="34" charset="0"/>
              </a:defRPr>
            </a:lvl1pPr>
          </a:lstStyle>
          <a:p>
            <a:pPr algn="ctr"/>
            <a:r>
              <a:rPr lang="en-US" sz="3600" b="0" dirty="0" smtClean="0">
                <a:latin typeface="+mj-lt"/>
              </a:rPr>
              <a:t>Book Genres</a:t>
            </a:r>
            <a:endParaRPr lang="en-US" sz="3600" b="0" dirty="0">
              <a:latin typeface="+mj-lt"/>
            </a:endParaRPr>
          </a:p>
        </p:txBody>
      </p:sp>
    </p:spTree>
    <p:extLst>
      <p:ext uri="{BB962C8B-B14F-4D97-AF65-F5344CB8AC3E}">
        <p14:creationId xmlns:p14="http://schemas.microsoft.com/office/powerpoint/2010/main" val="1682897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0768"/>
            <a:ext cx="8229600" cy="460648"/>
          </a:xfrm>
        </p:spPr>
        <p:txBody>
          <a:bodyPr/>
          <a:lstStyle/>
          <a:p>
            <a:r>
              <a:rPr lang="en-US" b="1" dirty="0" smtClean="0"/>
              <a:t>Nonfiction Genres</a:t>
            </a:r>
            <a:endParaRPr lang="en-US" b="1" dirty="0"/>
          </a:p>
        </p:txBody>
      </p:sp>
      <p:sp>
        <p:nvSpPr>
          <p:cNvPr id="4" name="Content Placeholder 3"/>
          <p:cNvSpPr>
            <a:spLocks noGrp="1"/>
          </p:cNvSpPr>
          <p:nvPr>
            <p:ph idx="10"/>
          </p:nvPr>
        </p:nvSpPr>
        <p:spPr>
          <a:xfrm>
            <a:off x="467544" y="1916832"/>
            <a:ext cx="8229600" cy="4320480"/>
          </a:xfrm>
        </p:spPr>
        <p:txBody>
          <a:bodyPr/>
          <a:lstStyle/>
          <a:p>
            <a:r>
              <a:rPr lang="en-US" sz="1600" b="1" dirty="0" smtClean="0"/>
              <a:t>Motivational </a:t>
            </a:r>
            <a:r>
              <a:rPr lang="en-US" sz="1600" b="1" dirty="0"/>
              <a:t>/ Inspirational</a:t>
            </a:r>
            <a:r>
              <a:rPr lang="en-US" sz="1600" dirty="0"/>
              <a:t> — This genre’s main purpose is to get you to </a:t>
            </a:r>
            <a:r>
              <a:rPr lang="en-US" sz="1600" dirty="0" smtClean="0"/>
              <a:t>do      </a:t>
            </a:r>
            <a:r>
              <a:rPr lang="en-US" sz="1600" dirty="0"/>
              <a:t>something, </a:t>
            </a:r>
            <a:r>
              <a:rPr lang="en-US" sz="1600" dirty="0" smtClean="0"/>
              <a:t>to inspire </a:t>
            </a:r>
            <a:r>
              <a:rPr lang="en-US" sz="1600" dirty="0"/>
              <a:t>you, or to challenge your perspective. </a:t>
            </a:r>
            <a:endParaRPr lang="en-US" sz="1600" dirty="0" smtClean="0"/>
          </a:p>
          <a:p>
            <a:r>
              <a:rPr lang="en-US" sz="1600" b="1" dirty="0" smtClean="0"/>
              <a:t>Health </a:t>
            </a:r>
            <a:r>
              <a:rPr lang="en-US" sz="1600" b="1" dirty="0"/>
              <a:t>&amp; Fitness</a:t>
            </a:r>
            <a:r>
              <a:rPr lang="en-US" sz="1600" dirty="0"/>
              <a:t> — Here you’ll find books on both mental and physical health </a:t>
            </a:r>
            <a:r>
              <a:rPr lang="en-US" sz="1600" dirty="0" smtClean="0"/>
              <a:t>   concerns </a:t>
            </a:r>
            <a:r>
              <a:rPr lang="en-US" sz="1600" dirty="0"/>
              <a:t>as </a:t>
            </a:r>
            <a:r>
              <a:rPr lang="en-US" sz="1600" dirty="0" smtClean="0"/>
              <a:t>well </a:t>
            </a:r>
            <a:r>
              <a:rPr lang="en-US" sz="1600" dirty="0"/>
              <a:t>as diets and weight loss. </a:t>
            </a:r>
          </a:p>
          <a:p>
            <a:r>
              <a:rPr lang="en-US" sz="1600" b="1" dirty="0"/>
              <a:t>History</a:t>
            </a:r>
            <a:r>
              <a:rPr lang="en-US" sz="1600" dirty="0"/>
              <a:t> — This genre focuses on a specific time period or covers a broad span of time, often describing specific historical characters. </a:t>
            </a:r>
            <a:endParaRPr lang="en-US" sz="1600" dirty="0" smtClean="0"/>
          </a:p>
          <a:p>
            <a:r>
              <a:rPr lang="en-US" sz="1600" b="1" dirty="0" smtClean="0"/>
              <a:t>Crafts</a:t>
            </a:r>
            <a:r>
              <a:rPr lang="en-US" sz="1600" b="1" dirty="0"/>
              <a:t>, Hobbies &amp; Home </a:t>
            </a:r>
            <a:r>
              <a:rPr lang="en-US" sz="1600" dirty="0"/>
              <a:t>— Look to this genre for topics related to creating a </a:t>
            </a:r>
            <a:r>
              <a:rPr lang="en-US" sz="1600" dirty="0" smtClean="0"/>
              <a:t>   home and developing </a:t>
            </a:r>
            <a:r>
              <a:rPr lang="en-US" sz="1600" dirty="0"/>
              <a:t>specific hobbies or crafts. </a:t>
            </a:r>
            <a:endParaRPr lang="en-US" sz="1600" dirty="0" smtClean="0"/>
          </a:p>
          <a:p>
            <a:r>
              <a:rPr lang="en-US" sz="1600" b="1" dirty="0" smtClean="0"/>
              <a:t>Families </a:t>
            </a:r>
            <a:r>
              <a:rPr lang="en-US" sz="1600" b="1" dirty="0"/>
              <a:t>&amp; Relationships</a:t>
            </a:r>
            <a:r>
              <a:rPr lang="en-US" sz="1600" dirty="0"/>
              <a:t> — If it deals with family life, marriage, or any kind of </a:t>
            </a:r>
            <a:r>
              <a:rPr lang="en-US" sz="1600" dirty="0" smtClean="0"/>
              <a:t>    interpersonal relationship</a:t>
            </a:r>
            <a:r>
              <a:rPr lang="en-US" sz="1600" dirty="0"/>
              <a:t>, your book belongs in this genre. </a:t>
            </a:r>
            <a:endParaRPr lang="en-US" sz="1600" dirty="0" smtClean="0"/>
          </a:p>
          <a:p>
            <a:r>
              <a:rPr lang="en-US" sz="1600" b="1" dirty="0" smtClean="0"/>
              <a:t>Humor </a:t>
            </a:r>
            <a:r>
              <a:rPr lang="en-US" sz="1600" b="1" dirty="0"/>
              <a:t>&amp; Entertainment</a:t>
            </a:r>
            <a:r>
              <a:rPr lang="en-US" sz="1600" dirty="0"/>
              <a:t> — Books in this genre are supposed to make you laugh or at least </a:t>
            </a:r>
            <a:r>
              <a:rPr lang="en-US" sz="1600" dirty="0" smtClean="0"/>
              <a:t>keep </a:t>
            </a:r>
            <a:r>
              <a:rPr lang="en-US" sz="1600" dirty="0"/>
              <a:t>you entertained. Many also belong to the memoir genre. </a:t>
            </a:r>
          </a:p>
        </p:txBody>
      </p:sp>
      <p:sp>
        <p:nvSpPr>
          <p:cNvPr id="5" name="Title 1"/>
          <p:cNvSpPr txBox="1">
            <a:spLocks/>
          </p:cNvSpPr>
          <p:nvPr/>
        </p:nvSpPr>
        <p:spPr>
          <a:xfrm>
            <a:off x="0" y="0"/>
            <a:ext cx="9144000" cy="1069514"/>
          </a:xfrm>
          <a:prstGeom prst="rect">
            <a:avLst/>
          </a:prstGeom>
        </p:spPr>
        <p:txBody>
          <a:bodyPr anchor="ctr"/>
          <a:lstStyle>
            <a:lvl1pPr algn="l" defTabSz="914400" rtl="0" eaLnBrk="1" latinLnBrk="1" hangingPunct="1">
              <a:spcBef>
                <a:spcPct val="0"/>
              </a:spcBef>
              <a:buNone/>
              <a:defRPr sz="4000" b="1" kern="1200" baseline="0">
                <a:solidFill>
                  <a:schemeClr val="bg1"/>
                </a:solidFill>
                <a:latin typeface="Arial" pitchFamily="34" charset="0"/>
                <a:ea typeface="+mj-ea"/>
                <a:cs typeface="Arial" pitchFamily="34" charset="0"/>
              </a:defRPr>
            </a:lvl1pPr>
          </a:lstStyle>
          <a:p>
            <a:pPr algn="ctr"/>
            <a:r>
              <a:rPr lang="en-US" sz="3600" b="0" dirty="0" smtClean="0">
                <a:latin typeface="+mj-lt"/>
              </a:rPr>
              <a:t>Book Genres</a:t>
            </a:r>
            <a:endParaRPr lang="en-US" sz="3600" b="0" dirty="0">
              <a:latin typeface="+mj-lt"/>
            </a:endParaRPr>
          </a:p>
        </p:txBody>
      </p:sp>
    </p:spTree>
    <p:extLst>
      <p:ext uri="{BB962C8B-B14F-4D97-AF65-F5344CB8AC3E}">
        <p14:creationId xmlns:p14="http://schemas.microsoft.com/office/powerpoint/2010/main" val="1681687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0768"/>
            <a:ext cx="8229600" cy="460648"/>
          </a:xfrm>
        </p:spPr>
        <p:txBody>
          <a:bodyPr/>
          <a:lstStyle/>
          <a:p>
            <a:r>
              <a:rPr lang="en-US" b="1" dirty="0" smtClean="0"/>
              <a:t>Nonfiction Genres</a:t>
            </a:r>
            <a:endParaRPr lang="en-US" b="1" dirty="0"/>
          </a:p>
        </p:txBody>
      </p:sp>
      <p:sp>
        <p:nvSpPr>
          <p:cNvPr id="4" name="Content Placeholder 3"/>
          <p:cNvSpPr>
            <a:spLocks noGrp="1"/>
          </p:cNvSpPr>
          <p:nvPr>
            <p:ph idx="10"/>
          </p:nvPr>
        </p:nvSpPr>
        <p:spPr>
          <a:xfrm>
            <a:off x="467544" y="1916832"/>
            <a:ext cx="8229600" cy="4320480"/>
          </a:xfrm>
        </p:spPr>
        <p:txBody>
          <a:bodyPr/>
          <a:lstStyle/>
          <a:p>
            <a:r>
              <a:rPr lang="en-US" sz="1600" b="1" dirty="0" smtClean="0"/>
              <a:t>Business </a:t>
            </a:r>
            <a:r>
              <a:rPr lang="en-US" sz="1600" b="1" dirty="0"/>
              <a:t>&amp; Money</a:t>
            </a:r>
            <a:r>
              <a:rPr lang="en-US" sz="1600" dirty="0"/>
              <a:t> — If you’re writing a nonfiction book on business topics, </a:t>
            </a:r>
            <a:r>
              <a:rPr lang="en-US" sz="1600" dirty="0" smtClean="0"/>
              <a:t>     wealth </a:t>
            </a:r>
            <a:r>
              <a:rPr lang="en-US" sz="1600" dirty="0"/>
              <a:t>building, or managing your money, it probably belongs to this genre. </a:t>
            </a:r>
            <a:endParaRPr lang="en-US" sz="1600" dirty="0" smtClean="0"/>
          </a:p>
          <a:p>
            <a:r>
              <a:rPr lang="en-US" sz="1600" b="1" dirty="0" smtClean="0"/>
              <a:t>Law </a:t>
            </a:r>
            <a:r>
              <a:rPr lang="en-US" sz="1600" b="1" dirty="0"/>
              <a:t>&amp; Criminology </a:t>
            </a:r>
            <a:r>
              <a:rPr lang="en-US" sz="1600" dirty="0"/>
              <a:t>— Books on the legal system, on laws, criminal justice, and </a:t>
            </a:r>
            <a:r>
              <a:rPr lang="en-US" sz="1600" dirty="0" smtClean="0"/>
              <a:t>   related </a:t>
            </a:r>
            <a:r>
              <a:rPr lang="en-US" sz="1600" dirty="0"/>
              <a:t>topics belong in this genre. </a:t>
            </a:r>
            <a:endParaRPr lang="en-US" sz="1600" dirty="0" smtClean="0"/>
          </a:p>
          <a:p>
            <a:r>
              <a:rPr lang="en-US" sz="1600" b="1" dirty="0" smtClean="0"/>
              <a:t>Politics </a:t>
            </a:r>
            <a:r>
              <a:rPr lang="en-US" sz="1600" b="1" dirty="0"/>
              <a:t>&amp; Social Sciences</a:t>
            </a:r>
            <a:r>
              <a:rPr lang="en-US" sz="1600" dirty="0"/>
              <a:t> — Books in this genre discuss politics or issues related to one or more of the social sciences (psychology, sociology, social work, etc.). </a:t>
            </a:r>
            <a:endParaRPr lang="en-US" sz="1600" dirty="0" smtClean="0"/>
          </a:p>
          <a:p>
            <a:r>
              <a:rPr lang="en-US" sz="1600" b="1" dirty="0" smtClean="0"/>
              <a:t>Religion </a:t>
            </a:r>
            <a:r>
              <a:rPr lang="en-US" sz="1600" b="1" dirty="0"/>
              <a:t>&amp; Spirituality </a:t>
            </a:r>
            <a:r>
              <a:rPr lang="en-US" sz="1600" dirty="0"/>
              <a:t>— From personal guides to spiritual memoirs to histories, </a:t>
            </a:r>
            <a:r>
              <a:rPr lang="en-US" sz="1600" dirty="0" smtClean="0"/>
              <a:t> this </a:t>
            </a:r>
            <a:r>
              <a:rPr lang="en-US" sz="1600" dirty="0"/>
              <a:t>genre covers religions of all kinds along with spiritual practices. </a:t>
            </a:r>
            <a:endParaRPr lang="en-US" sz="1600" dirty="0" smtClean="0"/>
          </a:p>
          <a:p>
            <a:r>
              <a:rPr lang="en-US" sz="1600" b="1" dirty="0" smtClean="0"/>
              <a:t>Education </a:t>
            </a:r>
            <a:r>
              <a:rPr lang="en-US" sz="1600" b="1" dirty="0"/>
              <a:t>&amp; Teaching</a:t>
            </a:r>
            <a:r>
              <a:rPr lang="en-US" sz="1600" dirty="0"/>
              <a:t> — Any book that proposes to teach the reader how to do something — or how to do it better — belongs to this genre. </a:t>
            </a:r>
            <a:endParaRPr lang="en-US" sz="1600" dirty="0" smtClean="0"/>
          </a:p>
          <a:p>
            <a:r>
              <a:rPr lang="en-US" sz="1600" b="1" dirty="0" smtClean="0"/>
              <a:t>Travel</a:t>
            </a:r>
            <a:r>
              <a:rPr lang="en-US" sz="1600" dirty="0" smtClean="0"/>
              <a:t> </a:t>
            </a:r>
            <a:r>
              <a:rPr lang="en-US" sz="1600" dirty="0"/>
              <a:t>— This genre includes travel guides and travel-heavy memoirs. </a:t>
            </a:r>
            <a:endParaRPr lang="en-US" sz="1600" dirty="0" smtClean="0"/>
          </a:p>
          <a:p>
            <a:r>
              <a:rPr lang="en-US" sz="1600" b="1" dirty="0" smtClean="0"/>
              <a:t>True </a:t>
            </a:r>
            <a:r>
              <a:rPr lang="en-US" sz="1600" b="1" dirty="0"/>
              <a:t>Crime — </a:t>
            </a:r>
            <a:r>
              <a:rPr lang="en-US" sz="1600" dirty="0"/>
              <a:t>These often read like well-crafted crime fiction but are true stories </a:t>
            </a:r>
            <a:r>
              <a:rPr lang="en-US" sz="1600" dirty="0" smtClean="0"/>
              <a:t> that </a:t>
            </a:r>
            <a:r>
              <a:rPr lang="en-US" sz="1600" dirty="0"/>
              <a:t>chronicle real crimes, typically with exacting detail. </a:t>
            </a:r>
          </a:p>
          <a:p>
            <a:endParaRPr lang="en-US" dirty="0"/>
          </a:p>
        </p:txBody>
      </p:sp>
      <p:sp>
        <p:nvSpPr>
          <p:cNvPr id="5" name="Title 1"/>
          <p:cNvSpPr txBox="1">
            <a:spLocks/>
          </p:cNvSpPr>
          <p:nvPr/>
        </p:nvSpPr>
        <p:spPr>
          <a:xfrm>
            <a:off x="0" y="0"/>
            <a:ext cx="9144000" cy="1069514"/>
          </a:xfrm>
          <a:prstGeom prst="rect">
            <a:avLst/>
          </a:prstGeom>
        </p:spPr>
        <p:txBody>
          <a:bodyPr anchor="ctr"/>
          <a:lstStyle>
            <a:lvl1pPr algn="l" defTabSz="914400" rtl="0" eaLnBrk="1" latinLnBrk="1" hangingPunct="1">
              <a:spcBef>
                <a:spcPct val="0"/>
              </a:spcBef>
              <a:buNone/>
              <a:defRPr sz="4000" b="1" kern="1200" baseline="0">
                <a:solidFill>
                  <a:schemeClr val="bg1"/>
                </a:solidFill>
                <a:latin typeface="Arial" pitchFamily="34" charset="0"/>
                <a:ea typeface="+mj-ea"/>
                <a:cs typeface="Arial" pitchFamily="34" charset="0"/>
              </a:defRPr>
            </a:lvl1pPr>
          </a:lstStyle>
          <a:p>
            <a:pPr algn="ctr"/>
            <a:r>
              <a:rPr lang="en-US" sz="3600" b="0" dirty="0" smtClean="0">
                <a:latin typeface="+mj-lt"/>
              </a:rPr>
              <a:t>Book Genres</a:t>
            </a:r>
            <a:endParaRPr lang="en-US" sz="3600" b="0" dirty="0">
              <a:latin typeface="+mj-lt"/>
            </a:endParaRPr>
          </a:p>
        </p:txBody>
      </p:sp>
    </p:spTree>
    <p:extLst>
      <p:ext uri="{BB962C8B-B14F-4D97-AF65-F5344CB8AC3E}">
        <p14:creationId xmlns:p14="http://schemas.microsoft.com/office/powerpoint/2010/main" val="15645379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069514"/>
          </a:xfrm>
          <a:prstGeom prst="rect">
            <a:avLst/>
          </a:prstGeom>
        </p:spPr>
        <p:txBody>
          <a:bodyPr anchor="ctr"/>
          <a:lstStyle>
            <a:lvl1pPr algn="l" defTabSz="914400" rtl="0" eaLnBrk="1" latinLnBrk="1" hangingPunct="1">
              <a:spcBef>
                <a:spcPct val="0"/>
              </a:spcBef>
              <a:buNone/>
              <a:defRPr sz="4000" b="1" kern="1200" baseline="0">
                <a:solidFill>
                  <a:schemeClr val="bg1"/>
                </a:solidFill>
                <a:latin typeface="Arial" pitchFamily="34" charset="0"/>
                <a:ea typeface="+mj-ea"/>
                <a:cs typeface="Arial" pitchFamily="34" charset="0"/>
              </a:defRPr>
            </a:lvl1pPr>
          </a:lstStyle>
          <a:p>
            <a:pPr algn="ctr"/>
            <a:r>
              <a:rPr lang="en-US" sz="3600" b="0" dirty="0" smtClean="0">
                <a:latin typeface="+mj-lt"/>
              </a:rPr>
              <a:t>3a. Writing a Book Review</a:t>
            </a:r>
            <a:endParaRPr lang="en-US" sz="3600" b="0" dirty="0">
              <a:latin typeface="+mj-lt"/>
            </a:endParaRPr>
          </a:p>
        </p:txBody>
      </p:sp>
      <p:sp>
        <p:nvSpPr>
          <p:cNvPr id="8" name="Content Placeholder 7"/>
          <p:cNvSpPr>
            <a:spLocks noGrp="1"/>
          </p:cNvSpPr>
          <p:nvPr>
            <p:ph idx="10"/>
          </p:nvPr>
        </p:nvSpPr>
        <p:spPr>
          <a:xfrm>
            <a:off x="467544" y="1340768"/>
            <a:ext cx="4464496" cy="5328592"/>
          </a:xfrm>
        </p:spPr>
        <p:txBody>
          <a:bodyPr/>
          <a:lstStyle/>
          <a:p>
            <a:r>
              <a:rPr lang="en-US" sz="1600" b="1" dirty="0" smtClean="0"/>
              <a:t>Step 1: Read </a:t>
            </a:r>
            <a:r>
              <a:rPr lang="en-US" sz="1600" b="1" dirty="0"/>
              <a:t>the book and take notes.</a:t>
            </a:r>
            <a:r>
              <a:rPr lang="en-US" sz="1600" dirty="0"/>
              <a:t> If possible, read the book multiple times, as repeat reads tend to lead a reader (or </a:t>
            </a:r>
            <a:r>
              <a:rPr lang="en-US" sz="1600" dirty="0" smtClean="0"/>
              <a:t>     reviewer</a:t>
            </a:r>
            <a:r>
              <a:rPr lang="en-US" sz="1600" dirty="0"/>
              <a:t>) to view aspects of the story, the setting and the character(s) in a new or </a:t>
            </a:r>
            <a:r>
              <a:rPr lang="en-US" sz="1600" dirty="0" smtClean="0"/>
              <a:t>  different </a:t>
            </a:r>
            <a:r>
              <a:rPr lang="en-US" sz="1600" dirty="0"/>
              <a:t>way. </a:t>
            </a:r>
            <a:endParaRPr lang="en-US" sz="1600" dirty="0" smtClean="0"/>
          </a:p>
          <a:p>
            <a:pPr marL="285750" indent="-285750">
              <a:buFont typeface="Arial" panose="020B0604020202020204" pitchFamily="34" charset="0"/>
              <a:buChar char="•"/>
            </a:pPr>
            <a:r>
              <a:rPr lang="en-US" sz="1600" dirty="0" smtClean="0"/>
              <a:t>Write </a:t>
            </a:r>
            <a:r>
              <a:rPr lang="en-US" sz="1600" dirty="0"/>
              <a:t>down notes in a notebook </a:t>
            </a:r>
            <a:r>
              <a:rPr lang="en-US" sz="1600" dirty="0" smtClean="0"/>
              <a:t>to </a:t>
            </a:r>
            <a:r>
              <a:rPr lang="en-US" sz="1600" dirty="0"/>
              <a:t>document any thoughts or impressions </a:t>
            </a:r>
            <a:r>
              <a:rPr lang="en-US" sz="1600" dirty="0" smtClean="0"/>
              <a:t>  you </a:t>
            </a:r>
            <a:r>
              <a:rPr lang="en-US" sz="1600" dirty="0"/>
              <a:t>have of the book as you are </a:t>
            </a:r>
            <a:r>
              <a:rPr lang="en-US" sz="1600" dirty="0" smtClean="0"/>
              <a:t>        reading</a:t>
            </a:r>
            <a:r>
              <a:rPr lang="en-US" sz="1600" dirty="0"/>
              <a:t>. They don't have to be </a:t>
            </a:r>
            <a:r>
              <a:rPr lang="en-US" sz="1600" dirty="0" smtClean="0"/>
              <a:t>         organized </a:t>
            </a:r>
            <a:r>
              <a:rPr lang="en-US" sz="1600" dirty="0"/>
              <a:t>or </a:t>
            </a:r>
            <a:r>
              <a:rPr lang="en-US" sz="1600" dirty="0" smtClean="0"/>
              <a:t>perfect</a:t>
            </a:r>
            <a:r>
              <a:rPr lang="en-US" sz="1600" dirty="0"/>
              <a:t>, the idea is to </a:t>
            </a:r>
            <a:r>
              <a:rPr lang="en-US" sz="1600" dirty="0" smtClean="0"/>
              <a:t>    brainstorm </a:t>
            </a:r>
            <a:r>
              <a:rPr lang="en-US" sz="1600" dirty="0"/>
              <a:t>any impressions you may </a:t>
            </a:r>
            <a:r>
              <a:rPr lang="en-US" sz="1600" dirty="0" smtClean="0"/>
              <a:t>  have </a:t>
            </a:r>
            <a:r>
              <a:rPr lang="en-US" sz="1600" dirty="0"/>
              <a:t>of the book.</a:t>
            </a:r>
          </a:p>
          <a:p>
            <a:pPr marL="285750" indent="-285750">
              <a:buFont typeface="Arial" panose="020B0604020202020204" pitchFamily="34" charset="0"/>
              <a:buChar char="•"/>
            </a:pPr>
            <a:r>
              <a:rPr lang="en-US" sz="1600" dirty="0"/>
              <a:t>Try summarizing the major sections of the book you’re reviewing to help </a:t>
            </a:r>
            <a:r>
              <a:rPr lang="en-US" sz="1600" dirty="0" smtClean="0"/>
              <a:t>       understand </a:t>
            </a:r>
            <a:r>
              <a:rPr lang="en-US" sz="1600" dirty="0"/>
              <a:t>how it’s structured.</a:t>
            </a:r>
          </a:p>
        </p:txBody>
      </p:sp>
      <p:pic>
        <p:nvPicPr>
          <p:cNvPr id="2" name="Picture 1"/>
          <p:cNvPicPr>
            <a:picLocks noChangeAspect="1"/>
          </p:cNvPicPr>
          <p:nvPr/>
        </p:nvPicPr>
        <p:blipFill>
          <a:blip r:embed="rId2"/>
          <a:stretch>
            <a:fillRect/>
          </a:stretch>
        </p:blipFill>
        <p:spPr>
          <a:xfrm>
            <a:off x="5076056" y="1340768"/>
            <a:ext cx="3755132" cy="2816349"/>
          </a:xfrm>
          <a:prstGeom prst="rect">
            <a:avLst/>
          </a:prstGeom>
        </p:spPr>
      </p:pic>
    </p:spTree>
    <p:extLst>
      <p:ext uri="{BB962C8B-B14F-4D97-AF65-F5344CB8AC3E}">
        <p14:creationId xmlns:p14="http://schemas.microsoft.com/office/powerpoint/2010/main" val="19169666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069514"/>
          </a:xfrm>
          <a:prstGeom prst="rect">
            <a:avLst/>
          </a:prstGeom>
        </p:spPr>
        <p:txBody>
          <a:bodyPr anchor="ctr"/>
          <a:lstStyle>
            <a:lvl1pPr algn="l" defTabSz="914400" rtl="0" eaLnBrk="1" latinLnBrk="1" hangingPunct="1">
              <a:spcBef>
                <a:spcPct val="0"/>
              </a:spcBef>
              <a:buNone/>
              <a:defRPr sz="4000" b="1" kern="1200" baseline="0">
                <a:solidFill>
                  <a:schemeClr val="bg1"/>
                </a:solidFill>
                <a:latin typeface="Arial" pitchFamily="34" charset="0"/>
                <a:ea typeface="+mj-ea"/>
                <a:cs typeface="Arial" pitchFamily="34" charset="0"/>
              </a:defRPr>
            </a:lvl1pPr>
          </a:lstStyle>
          <a:p>
            <a:pPr algn="ctr"/>
            <a:r>
              <a:rPr lang="en-US" sz="3600" b="0" dirty="0" smtClean="0">
                <a:latin typeface="+mj-lt"/>
              </a:rPr>
              <a:t>3a. Writing a Book Review</a:t>
            </a:r>
            <a:endParaRPr lang="en-US" sz="3600" b="0" dirty="0">
              <a:latin typeface="+mj-lt"/>
            </a:endParaRPr>
          </a:p>
        </p:txBody>
      </p:sp>
      <p:sp>
        <p:nvSpPr>
          <p:cNvPr id="8" name="Content Placeholder 7"/>
          <p:cNvSpPr>
            <a:spLocks noGrp="1"/>
          </p:cNvSpPr>
          <p:nvPr>
            <p:ph idx="10"/>
          </p:nvPr>
        </p:nvSpPr>
        <p:spPr>
          <a:xfrm>
            <a:off x="457199" y="4022984"/>
            <a:ext cx="8229600" cy="2376264"/>
          </a:xfrm>
        </p:spPr>
        <p:txBody>
          <a:bodyPr/>
          <a:lstStyle/>
          <a:p>
            <a:r>
              <a:rPr lang="en-US" sz="1600" b="1" dirty="0"/>
              <a:t>Step </a:t>
            </a:r>
            <a:r>
              <a:rPr lang="en-US" sz="1600" b="1" dirty="0" smtClean="0"/>
              <a:t>2. </a:t>
            </a:r>
            <a:r>
              <a:rPr lang="en-US" sz="1600" b="1" dirty="0"/>
              <a:t>Provide a summary</a:t>
            </a:r>
          </a:p>
          <a:p>
            <a:pPr marL="285750" indent="-285750">
              <a:buFont typeface="Arial" panose="020B0604020202020204" pitchFamily="34" charset="0"/>
              <a:buChar char="•"/>
            </a:pPr>
            <a:r>
              <a:rPr lang="en-US" sz="1600" dirty="0"/>
              <a:t>Have you ever watched a movie only to realize that all the good bits were </a:t>
            </a:r>
            <a:r>
              <a:rPr lang="en-US" sz="1600" dirty="0" smtClean="0"/>
              <a:t>      already </a:t>
            </a:r>
            <a:r>
              <a:rPr lang="en-US" sz="1600" dirty="0"/>
              <a:t>in the trailer? </a:t>
            </a:r>
            <a:r>
              <a:rPr lang="en-US" sz="1600" dirty="0" smtClean="0"/>
              <a:t>You </a:t>
            </a:r>
            <a:r>
              <a:rPr lang="en-US" sz="1600" dirty="0"/>
              <a:t>don’t want the review to do that. What you do want </a:t>
            </a:r>
            <a:r>
              <a:rPr lang="en-US" sz="1600" dirty="0" smtClean="0"/>
              <a:t>the summary </a:t>
            </a:r>
            <a:r>
              <a:rPr lang="en-US" sz="1600" dirty="0"/>
              <a:t>to do is reveal the genre, theme, main conflict, and main </a:t>
            </a:r>
            <a:r>
              <a:rPr lang="en-US" sz="1600" dirty="0" smtClean="0"/>
              <a:t>          characters in the </a:t>
            </a:r>
            <a:r>
              <a:rPr lang="en-US" sz="1600" dirty="0"/>
              <a:t>story </a:t>
            </a:r>
            <a:r>
              <a:rPr lang="en-US" sz="1600" dirty="0" smtClean="0"/>
              <a:t>without </a:t>
            </a:r>
            <a:r>
              <a:rPr lang="en-US" sz="1600" dirty="0"/>
              <a:t>giving away spoilers or revealing how the story ends.</a:t>
            </a:r>
          </a:p>
          <a:p>
            <a:pPr marL="285750" indent="-285750">
              <a:buFont typeface="Arial" panose="020B0604020202020204" pitchFamily="34" charset="0"/>
              <a:buChar char="•"/>
            </a:pPr>
            <a:r>
              <a:rPr lang="en-US" sz="1600" dirty="0"/>
              <a:t>A good rule of thumb is not to mention anything that happens beyond the </a:t>
            </a:r>
            <a:r>
              <a:rPr lang="en-US" sz="1600" dirty="0" smtClean="0"/>
              <a:t>       midpoint</a:t>
            </a:r>
            <a:r>
              <a:rPr lang="en-US" sz="1600" dirty="0"/>
              <a:t>. Set the stage and give readers a sense of the book without </a:t>
            </a:r>
            <a:r>
              <a:rPr lang="en-US" sz="1600" dirty="0" smtClean="0"/>
              <a:t>            explaining </a:t>
            </a:r>
            <a:r>
              <a:rPr lang="en-US" sz="1600" dirty="0"/>
              <a:t>how the central issue is resolved.</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372" y="1268760"/>
            <a:ext cx="5087255" cy="2579965"/>
          </a:xfrm>
          <a:prstGeom prst="rect">
            <a:avLst/>
          </a:prstGeom>
        </p:spPr>
      </p:pic>
    </p:spTree>
    <p:extLst>
      <p:ext uri="{BB962C8B-B14F-4D97-AF65-F5344CB8AC3E}">
        <p14:creationId xmlns:p14="http://schemas.microsoft.com/office/powerpoint/2010/main" val="16899895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19672" y="332656"/>
            <a:ext cx="7524328" cy="1069514"/>
          </a:xfrm>
        </p:spPr>
        <p:txBody>
          <a:bodyPr/>
          <a:lstStyle/>
          <a:p>
            <a:r>
              <a:rPr lang="en-US" altLang="ko-KR" dirty="0" smtClean="0"/>
              <a:t>Reading Merit Badge Requirements</a:t>
            </a:r>
            <a:endParaRPr lang="ko-KR" altLang="en-US" dirty="0"/>
          </a:p>
        </p:txBody>
      </p:sp>
      <p:sp>
        <p:nvSpPr>
          <p:cNvPr id="13" name="Content Placeholder 12"/>
          <p:cNvSpPr>
            <a:spLocks noGrp="1"/>
          </p:cNvSpPr>
          <p:nvPr>
            <p:ph idx="10"/>
          </p:nvPr>
        </p:nvSpPr>
        <p:spPr/>
        <p:txBody>
          <a:bodyPr/>
          <a:lstStyle/>
          <a:p>
            <a:pPr marL="342900" lvl="0" indent="-342900" eaLnBrk="0" fontAlgn="base" latinLnBrk="0" hangingPunct="0">
              <a:spcBef>
                <a:spcPct val="0"/>
              </a:spcBef>
              <a:spcAft>
                <a:spcPct val="0"/>
              </a:spcAft>
              <a:buFont typeface="+mj-lt"/>
              <a:buAutoNum type="arabicPeriod" startAt="3"/>
            </a:pPr>
            <a:r>
              <a:rPr lang="en-US" altLang="en-US" sz="1800" dirty="0" smtClean="0"/>
              <a:t>Read </a:t>
            </a:r>
            <a:r>
              <a:rPr lang="en-US" altLang="en-US" sz="1800" dirty="0"/>
              <a:t>four different types of books, such as poetry, fiction, nonfiction, or biographies. Do any ONE of the following for each book you have </a:t>
            </a:r>
            <a:r>
              <a:rPr lang="en-US" altLang="en-US" sz="1800" dirty="0" smtClean="0"/>
              <a:t>read:</a:t>
            </a:r>
          </a:p>
          <a:p>
            <a:pPr marL="1085850" lvl="1" indent="-342900" eaLnBrk="0" fontAlgn="base" latinLnBrk="0" hangingPunct="0">
              <a:spcBef>
                <a:spcPct val="0"/>
              </a:spcBef>
              <a:spcAft>
                <a:spcPct val="0"/>
              </a:spcAft>
              <a:buFont typeface="+mj-lt"/>
              <a:buAutoNum type="alphaLcPeriod"/>
            </a:pPr>
            <a:r>
              <a:rPr lang="en-US" altLang="en-US" sz="1800" dirty="0" smtClean="0">
                <a:solidFill>
                  <a:schemeClr val="accent6">
                    <a:lumMod val="50000"/>
                  </a:schemeClr>
                </a:solidFill>
              </a:rPr>
              <a:t>Write </a:t>
            </a:r>
            <a:r>
              <a:rPr lang="en-US" altLang="en-US" sz="1800" dirty="0">
                <a:solidFill>
                  <a:schemeClr val="accent6">
                    <a:lumMod val="50000"/>
                  </a:schemeClr>
                </a:solidFill>
              </a:rPr>
              <a:t>a review of the book. Include what you liked/didn't like about the book. Include if you would recommend this book, and if so, who might enjoy reading it. </a:t>
            </a:r>
            <a:endParaRPr lang="en-US" altLang="en-US" sz="1800" dirty="0" smtClean="0">
              <a:solidFill>
                <a:schemeClr val="accent6">
                  <a:lumMod val="50000"/>
                </a:schemeClr>
              </a:solidFill>
            </a:endParaRPr>
          </a:p>
          <a:p>
            <a:pPr marL="1085850" lvl="1" indent="-342900" eaLnBrk="0" fontAlgn="base" latinLnBrk="0" hangingPunct="0">
              <a:spcBef>
                <a:spcPct val="0"/>
              </a:spcBef>
              <a:spcAft>
                <a:spcPct val="0"/>
              </a:spcAft>
              <a:buFont typeface="+mj-lt"/>
              <a:buAutoNum type="alphaLcPeriod"/>
            </a:pPr>
            <a:r>
              <a:rPr lang="en-US" altLang="en-US" sz="1800" dirty="0" smtClean="0">
                <a:solidFill>
                  <a:schemeClr val="accent6">
                    <a:lumMod val="50000"/>
                  </a:schemeClr>
                </a:solidFill>
              </a:rPr>
              <a:t>Watch </a:t>
            </a:r>
            <a:r>
              <a:rPr lang="en-US" altLang="en-US" sz="1800" dirty="0">
                <a:solidFill>
                  <a:schemeClr val="accent6">
                    <a:lumMod val="50000"/>
                  </a:schemeClr>
                </a:solidFill>
              </a:rPr>
              <a:t>a movie based on the book. What was the same between the book and movie? What was different? Which did you enjoy more? Discuss this with your merit badge counselor. </a:t>
            </a:r>
            <a:endParaRPr lang="en-US" altLang="en-US" sz="1800" dirty="0" smtClean="0">
              <a:solidFill>
                <a:schemeClr val="accent6">
                  <a:lumMod val="50000"/>
                </a:schemeClr>
              </a:solidFill>
            </a:endParaRPr>
          </a:p>
          <a:p>
            <a:pPr marL="1085850" lvl="1" indent="-342900" eaLnBrk="0" fontAlgn="base" latinLnBrk="0" hangingPunct="0">
              <a:spcBef>
                <a:spcPct val="0"/>
              </a:spcBef>
              <a:spcAft>
                <a:spcPct val="0"/>
              </a:spcAft>
              <a:buFont typeface="+mj-lt"/>
              <a:buAutoNum type="alphaLcPeriod"/>
            </a:pPr>
            <a:r>
              <a:rPr lang="en-US" altLang="en-US" sz="1800" dirty="0" smtClean="0">
                <a:solidFill>
                  <a:schemeClr val="accent6">
                    <a:lumMod val="50000"/>
                  </a:schemeClr>
                </a:solidFill>
              </a:rPr>
              <a:t>Give </a:t>
            </a:r>
            <a:r>
              <a:rPr lang="en-US" altLang="en-US" sz="1800" dirty="0">
                <a:solidFill>
                  <a:schemeClr val="accent6">
                    <a:lumMod val="50000"/>
                  </a:schemeClr>
                </a:solidFill>
              </a:rPr>
              <a:t>a "book talk" to your class, troop, or patrol.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8304" y="400688"/>
            <a:ext cx="914400" cy="933450"/>
          </a:xfrm>
          <a:prstGeom prst="rect">
            <a:avLst/>
          </a:prstGeom>
        </p:spPr>
      </p:pic>
    </p:spTree>
    <p:extLst>
      <p:ext uri="{BB962C8B-B14F-4D97-AF65-F5344CB8AC3E}">
        <p14:creationId xmlns:p14="http://schemas.microsoft.com/office/powerpoint/2010/main" val="24724039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069514"/>
          </a:xfrm>
          <a:prstGeom prst="rect">
            <a:avLst/>
          </a:prstGeom>
        </p:spPr>
        <p:txBody>
          <a:bodyPr anchor="ctr"/>
          <a:lstStyle>
            <a:lvl1pPr algn="l" defTabSz="914400" rtl="0" eaLnBrk="1" latinLnBrk="1" hangingPunct="1">
              <a:spcBef>
                <a:spcPct val="0"/>
              </a:spcBef>
              <a:buNone/>
              <a:defRPr sz="4000" b="1" kern="1200" baseline="0">
                <a:solidFill>
                  <a:schemeClr val="bg1"/>
                </a:solidFill>
                <a:latin typeface="Arial" pitchFamily="34" charset="0"/>
                <a:ea typeface="+mj-ea"/>
                <a:cs typeface="Arial" pitchFamily="34" charset="0"/>
              </a:defRPr>
            </a:lvl1pPr>
          </a:lstStyle>
          <a:p>
            <a:pPr algn="ctr"/>
            <a:r>
              <a:rPr lang="en-US" sz="3600" b="0" dirty="0" smtClean="0">
                <a:latin typeface="+mj-lt"/>
              </a:rPr>
              <a:t>3a. Writing a Book Review</a:t>
            </a:r>
            <a:endParaRPr lang="en-US" sz="3600" b="0" dirty="0">
              <a:latin typeface="+mj-lt"/>
            </a:endParaRPr>
          </a:p>
        </p:txBody>
      </p:sp>
      <p:sp>
        <p:nvSpPr>
          <p:cNvPr id="8" name="Content Placeholder 7"/>
          <p:cNvSpPr>
            <a:spLocks noGrp="1"/>
          </p:cNvSpPr>
          <p:nvPr>
            <p:ph idx="10"/>
          </p:nvPr>
        </p:nvSpPr>
        <p:spPr>
          <a:xfrm>
            <a:off x="467544" y="1340768"/>
            <a:ext cx="8229600" cy="2088232"/>
          </a:xfrm>
        </p:spPr>
        <p:txBody>
          <a:bodyPr/>
          <a:lstStyle/>
          <a:p>
            <a:r>
              <a:rPr lang="en-US" sz="1600" b="1" dirty="0"/>
              <a:t>Step </a:t>
            </a:r>
            <a:r>
              <a:rPr lang="en-US" sz="1600" b="1" dirty="0" smtClean="0"/>
              <a:t>3. </a:t>
            </a:r>
            <a:r>
              <a:rPr lang="en-US" sz="1600" b="1" dirty="0"/>
              <a:t>Present your evaluation</a:t>
            </a:r>
          </a:p>
          <a:p>
            <a:pPr marL="285750" indent="-285750">
              <a:buFont typeface="Arial" panose="020B0604020202020204" pitchFamily="34" charset="0"/>
              <a:buChar char="•"/>
            </a:pPr>
            <a:r>
              <a:rPr lang="en-US" sz="1600" dirty="0"/>
              <a:t>While you should absolutely weave your own personal take of a book into the </a:t>
            </a:r>
            <a:r>
              <a:rPr lang="en-US" sz="1600" dirty="0" smtClean="0"/>
              <a:t>     review</a:t>
            </a:r>
            <a:r>
              <a:rPr lang="en-US" sz="1600" dirty="0"/>
              <a:t>, your evaluation shouldn’t only</a:t>
            </a:r>
            <a:r>
              <a:rPr lang="en-US" sz="1600" i="1" dirty="0"/>
              <a:t> </a:t>
            </a:r>
            <a:r>
              <a:rPr lang="en-US" sz="1600" dirty="0"/>
              <a:t>be based on your subjective opinion. </a:t>
            </a:r>
            <a:endParaRPr lang="en-US" sz="1600" dirty="0" smtClean="0"/>
          </a:p>
          <a:p>
            <a:pPr marL="285750" indent="-285750">
              <a:buFont typeface="Arial" panose="020B0604020202020204" pitchFamily="34" charset="0"/>
              <a:buChar char="•"/>
            </a:pPr>
            <a:r>
              <a:rPr lang="en-US" sz="1600" dirty="0" smtClean="0"/>
              <a:t>Along </a:t>
            </a:r>
            <a:r>
              <a:rPr lang="en-US" sz="1600" dirty="0"/>
              <a:t>with presenting how you reacted to the story and how it affected you, </a:t>
            </a:r>
            <a:r>
              <a:rPr lang="en-US" sz="1600" dirty="0" smtClean="0"/>
              <a:t>  you </a:t>
            </a:r>
            <a:r>
              <a:rPr lang="en-US" sz="1600" dirty="0"/>
              <a:t>should also try to objectively critique the stronger and weaker elements of the story, and provide examples from the text to back up your points</a:t>
            </a:r>
            <a:r>
              <a:rPr lang="en-US" sz="1600" dirty="0" smtClean="0"/>
              <a:t>.</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4786"/>
          <a:stretch/>
        </p:blipFill>
        <p:spPr>
          <a:xfrm>
            <a:off x="1979712" y="3458753"/>
            <a:ext cx="6096000" cy="2622054"/>
          </a:xfrm>
          <a:prstGeom prst="rect">
            <a:avLst/>
          </a:prstGeom>
        </p:spPr>
      </p:pic>
    </p:spTree>
    <p:extLst>
      <p:ext uri="{BB962C8B-B14F-4D97-AF65-F5344CB8AC3E}">
        <p14:creationId xmlns:p14="http://schemas.microsoft.com/office/powerpoint/2010/main" val="9910932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069514"/>
          </a:xfrm>
          <a:prstGeom prst="rect">
            <a:avLst/>
          </a:prstGeom>
        </p:spPr>
        <p:txBody>
          <a:bodyPr anchor="ctr"/>
          <a:lstStyle>
            <a:lvl1pPr algn="l" defTabSz="914400" rtl="0" eaLnBrk="1" latinLnBrk="1" hangingPunct="1">
              <a:spcBef>
                <a:spcPct val="0"/>
              </a:spcBef>
              <a:buNone/>
              <a:defRPr sz="4000" b="1" kern="1200" baseline="0">
                <a:solidFill>
                  <a:schemeClr val="bg1"/>
                </a:solidFill>
                <a:latin typeface="Arial" pitchFamily="34" charset="0"/>
                <a:ea typeface="+mj-ea"/>
                <a:cs typeface="Arial" pitchFamily="34" charset="0"/>
              </a:defRPr>
            </a:lvl1pPr>
          </a:lstStyle>
          <a:p>
            <a:pPr algn="ctr"/>
            <a:r>
              <a:rPr lang="en-US" sz="3600" b="0" dirty="0" smtClean="0">
                <a:latin typeface="+mj-lt"/>
              </a:rPr>
              <a:t>3a. Writing a Book Review</a:t>
            </a:r>
            <a:endParaRPr lang="en-US" sz="3600" b="0" dirty="0">
              <a:latin typeface="+mj-lt"/>
            </a:endParaRPr>
          </a:p>
        </p:txBody>
      </p:sp>
      <p:sp>
        <p:nvSpPr>
          <p:cNvPr id="8" name="Content Placeholder 7"/>
          <p:cNvSpPr>
            <a:spLocks noGrp="1"/>
          </p:cNvSpPr>
          <p:nvPr>
            <p:ph idx="10"/>
          </p:nvPr>
        </p:nvSpPr>
        <p:spPr>
          <a:xfrm>
            <a:off x="467544" y="1340768"/>
            <a:ext cx="8229600" cy="4968552"/>
          </a:xfrm>
        </p:spPr>
        <p:txBody>
          <a:bodyPr/>
          <a:lstStyle/>
          <a:p>
            <a:r>
              <a:rPr lang="en-US" sz="1600" b="1" dirty="0"/>
              <a:t>Step </a:t>
            </a:r>
            <a:r>
              <a:rPr lang="en-US" sz="1600" b="1" dirty="0" smtClean="0"/>
              <a:t>3. </a:t>
            </a:r>
            <a:r>
              <a:rPr lang="en-US" sz="1600" b="1" dirty="0"/>
              <a:t>Present your </a:t>
            </a:r>
            <a:r>
              <a:rPr lang="en-US" sz="1600" b="1" dirty="0" smtClean="0"/>
              <a:t>evaluation (continued)</a:t>
            </a:r>
            <a:endParaRPr lang="en-US" sz="1600" b="1" dirty="0"/>
          </a:p>
          <a:p>
            <a:r>
              <a:rPr lang="en-US" sz="1600" dirty="0" smtClean="0"/>
              <a:t>To </a:t>
            </a:r>
            <a:r>
              <a:rPr lang="en-US" sz="1600" dirty="0"/>
              <a:t>help you write your evaluation, you should record your reactions and thoughts as you work your way through a novel you’re planning on reviewing. Here are </a:t>
            </a:r>
            <a:r>
              <a:rPr lang="en-US" sz="1600" dirty="0" smtClean="0"/>
              <a:t>     some </a:t>
            </a:r>
            <a:r>
              <a:rPr lang="en-US" sz="1600" dirty="0"/>
              <a:t>questions about the book to keep in mind as you do:</a:t>
            </a:r>
          </a:p>
          <a:p>
            <a:pPr marL="285750" indent="-285750">
              <a:buFont typeface="Arial" panose="020B0604020202020204" pitchFamily="34" charset="0"/>
              <a:buChar char="•"/>
            </a:pPr>
            <a:r>
              <a:rPr lang="en-US" dirty="0"/>
              <a:t>Which genres does it fit into? How does it match up to your expectations of that genre?</a:t>
            </a:r>
          </a:p>
          <a:p>
            <a:pPr marL="285750" indent="-285750">
              <a:buFont typeface="Arial" panose="020B0604020202020204" pitchFamily="34" charset="0"/>
              <a:buChar char="•"/>
            </a:pPr>
            <a:r>
              <a:rPr lang="en-US" dirty="0"/>
              <a:t>Which point of view does it use? How does that contribute to the story?</a:t>
            </a:r>
          </a:p>
          <a:p>
            <a:pPr marL="285750" indent="-285750">
              <a:buFont typeface="Arial" panose="020B0604020202020204" pitchFamily="34" charset="0"/>
              <a:buChar char="•"/>
            </a:pPr>
            <a:r>
              <a:rPr lang="en-US" dirty="0"/>
              <a:t>What is the </a:t>
            </a:r>
            <a:r>
              <a:rPr lang="en-US" b="1" dirty="0"/>
              <a:t>theme</a:t>
            </a:r>
            <a:r>
              <a:rPr lang="en-US" dirty="0"/>
              <a:t>? What elements underscore the theme or make it apparent to the </a:t>
            </a:r>
            <a:r>
              <a:rPr lang="en-US" dirty="0" smtClean="0"/>
              <a:t>      reader</a:t>
            </a:r>
            <a:r>
              <a:rPr lang="en-US" dirty="0"/>
              <a:t>?</a:t>
            </a:r>
          </a:p>
          <a:p>
            <a:pPr marL="285750" indent="-285750">
              <a:buFont typeface="Arial" panose="020B0604020202020204" pitchFamily="34" charset="0"/>
              <a:buChar char="•"/>
            </a:pPr>
            <a:r>
              <a:rPr lang="en-US" dirty="0"/>
              <a:t>How would you describe the author’s writing style?</a:t>
            </a:r>
          </a:p>
          <a:p>
            <a:pPr marL="285750" indent="-285750">
              <a:buFont typeface="Arial" panose="020B0604020202020204" pitchFamily="34" charset="0"/>
              <a:buChar char="•"/>
            </a:pPr>
            <a:r>
              <a:rPr lang="en-US" dirty="0"/>
              <a:t>Does the story start with action? With exposition? Which elements are introduced to the </a:t>
            </a:r>
            <a:r>
              <a:rPr lang="en-US" dirty="0" smtClean="0"/>
              <a:t>   reader </a:t>
            </a:r>
            <a:r>
              <a:rPr lang="en-US" dirty="0"/>
              <a:t>in the first chapter?</a:t>
            </a:r>
          </a:p>
          <a:p>
            <a:pPr marL="285750" indent="-285750">
              <a:buFont typeface="Arial" panose="020B0604020202020204" pitchFamily="34" charset="0"/>
              <a:buChar char="•"/>
            </a:pPr>
            <a:r>
              <a:rPr lang="en-US" dirty="0"/>
              <a:t>Does the story have a </a:t>
            </a:r>
            <a:r>
              <a:rPr lang="en-US" b="1" dirty="0"/>
              <a:t>satisfying </a:t>
            </a:r>
            <a:r>
              <a:rPr lang="en-US" b="1" dirty="0" smtClean="0"/>
              <a:t>ending</a:t>
            </a:r>
            <a:r>
              <a:rPr lang="en-US" dirty="0" smtClean="0"/>
              <a:t>? </a:t>
            </a:r>
            <a:r>
              <a:rPr lang="en-US" dirty="0"/>
              <a:t>Which loose ends are tied up, and which </a:t>
            </a:r>
            <a:r>
              <a:rPr lang="en-US" dirty="0" smtClean="0"/>
              <a:t>         questions </a:t>
            </a:r>
            <a:r>
              <a:rPr lang="en-US" dirty="0"/>
              <a:t>are left unanswered?</a:t>
            </a:r>
          </a:p>
          <a:p>
            <a:pPr marL="285750" indent="-285750">
              <a:buFont typeface="Arial" panose="020B0604020202020204" pitchFamily="34" charset="0"/>
              <a:buChar char="•"/>
            </a:pPr>
            <a:r>
              <a:rPr lang="en-US" dirty="0"/>
              <a:t>Is it well-edited or are there frequent instances of spelling or grammatical errors? What </a:t>
            </a:r>
            <a:r>
              <a:rPr lang="en-US" dirty="0" smtClean="0"/>
              <a:t>    about </a:t>
            </a:r>
            <a:r>
              <a:rPr lang="en-US" dirty="0"/>
              <a:t>plot holes or inconsistencies within the story itself?</a:t>
            </a:r>
          </a:p>
          <a:p>
            <a:pPr marL="285750" indent="-285750">
              <a:buFont typeface="Arial" panose="020B0604020202020204" pitchFamily="34" charset="0"/>
              <a:buChar char="•"/>
            </a:pPr>
            <a:r>
              <a:rPr lang="en-US" dirty="0"/>
              <a:t>What emotions were you left with upon finishing the book? Does it feel well-developed </a:t>
            </a:r>
            <a:r>
              <a:rPr lang="en-US" dirty="0" smtClean="0"/>
              <a:t>or </a:t>
            </a:r>
            <a:r>
              <a:rPr lang="en-US" dirty="0"/>
              <a:t>like it needs more work? </a:t>
            </a:r>
          </a:p>
          <a:p>
            <a:pPr marL="285750" indent="-285750">
              <a:buFont typeface="Arial" panose="020B0604020202020204" pitchFamily="34" charset="0"/>
              <a:buChar char="•"/>
            </a:pPr>
            <a:r>
              <a:rPr lang="en-US" dirty="0"/>
              <a:t>How does this book compares to other works by this author? Or to other relevant titles in the same genre/with the same themes?</a:t>
            </a:r>
          </a:p>
          <a:p>
            <a:endParaRPr lang="en-US" dirty="0"/>
          </a:p>
        </p:txBody>
      </p:sp>
    </p:spTree>
    <p:extLst>
      <p:ext uri="{BB962C8B-B14F-4D97-AF65-F5344CB8AC3E}">
        <p14:creationId xmlns:p14="http://schemas.microsoft.com/office/powerpoint/2010/main" val="39912743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069514"/>
          </a:xfrm>
          <a:prstGeom prst="rect">
            <a:avLst/>
          </a:prstGeom>
        </p:spPr>
        <p:txBody>
          <a:bodyPr anchor="ctr"/>
          <a:lstStyle>
            <a:lvl1pPr algn="l" defTabSz="914400" rtl="0" eaLnBrk="1" latinLnBrk="1" hangingPunct="1">
              <a:spcBef>
                <a:spcPct val="0"/>
              </a:spcBef>
              <a:buNone/>
              <a:defRPr sz="4000" b="1" kern="1200" baseline="0">
                <a:solidFill>
                  <a:schemeClr val="bg1"/>
                </a:solidFill>
                <a:latin typeface="Arial" pitchFamily="34" charset="0"/>
                <a:ea typeface="+mj-ea"/>
                <a:cs typeface="Arial" pitchFamily="34" charset="0"/>
              </a:defRPr>
            </a:lvl1pPr>
          </a:lstStyle>
          <a:p>
            <a:pPr algn="ctr"/>
            <a:r>
              <a:rPr lang="en-US" sz="3600" b="0" dirty="0" smtClean="0">
                <a:latin typeface="+mj-lt"/>
              </a:rPr>
              <a:t>3a. Writing a Book Review</a:t>
            </a:r>
            <a:endParaRPr lang="en-US" sz="3600" b="0" dirty="0">
              <a:latin typeface="+mj-lt"/>
            </a:endParaRPr>
          </a:p>
        </p:txBody>
      </p:sp>
      <p:sp>
        <p:nvSpPr>
          <p:cNvPr id="8" name="Content Placeholder 7"/>
          <p:cNvSpPr>
            <a:spLocks noGrp="1"/>
          </p:cNvSpPr>
          <p:nvPr>
            <p:ph idx="10"/>
          </p:nvPr>
        </p:nvSpPr>
        <p:spPr>
          <a:xfrm>
            <a:off x="3635897" y="1340768"/>
            <a:ext cx="5112568" cy="4536504"/>
          </a:xfrm>
        </p:spPr>
        <p:txBody>
          <a:bodyPr/>
          <a:lstStyle/>
          <a:p>
            <a:r>
              <a:rPr lang="en-US" sz="1600" b="1" dirty="0"/>
              <a:t>Step </a:t>
            </a:r>
            <a:r>
              <a:rPr lang="en-US" sz="1600" b="1" dirty="0" smtClean="0"/>
              <a:t>4. </a:t>
            </a:r>
            <a:r>
              <a:rPr lang="en-US" sz="1600" b="1" dirty="0"/>
              <a:t>Give your recommendation </a:t>
            </a:r>
          </a:p>
          <a:p>
            <a:r>
              <a:rPr lang="en-US" sz="1600" dirty="0"/>
              <a:t>At the end of the day, your critique needs to </a:t>
            </a:r>
            <a:r>
              <a:rPr lang="en-US" sz="1600" dirty="0" smtClean="0"/>
              <a:t>    answer </a:t>
            </a:r>
            <a:r>
              <a:rPr lang="en-US" sz="1600" dirty="0"/>
              <a:t>this question: is this a </a:t>
            </a:r>
            <a:r>
              <a:rPr lang="en-US" sz="1600" dirty="0" smtClean="0"/>
              <a:t>book you </a:t>
            </a:r>
            <a:r>
              <a:rPr lang="en-US" sz="1600" dirty="0"/>
              <a:t>would </a:t>
            </a:r>
            <a:r>
              <a:rPr lang="en-US" sz="1600" dirty="0" smtClean="0"/>
              <a:t>   (</a:t>
            </a:r>
            <a:r>
              <a:rPr lang="en-US" sz="1600" dirty="0"/>
              <a:t>or wouldn’t) recommend to other readers? You might wrap up by </a:t>
            </a:r>
            <a:r>
              <a:rPr lang="en-US" sz="1600" dirty="0" smtClean="0"/>
              <a:t>comparing </a:t>
            </a:r>
            <a:r>
              <a:rPr lang="en-US" sz="1600" dirty="0"/>
              <a:t>it to other books </a:t>
            </a:r>
            <a:r>
              <a:rPr lang="en-US" sz="1600" dirty="0" smtClean="0"/>
              <a:t>  in </a:t>
            </a:r>
            <a:r>
              <a:rPr lang="en-US" sz="1600" dirty="0"/>
              <a:t>the same genre, or authors with similar styles, such as: “Fans of so-and-so will enjoy this book.” </a:t>
            </a:r>
            <a:endParaRPr lang="en-US" sz="1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340768"/>
            <a:ext cx="3490095" cy="3212976"/>
          </a:xfrm>
          <a:prstGeom prst="rect">
            <a:avLst/>
          </a:prstGeom>
        </p:spPr>
      </p:pic>
    </p:spTree>
    <p:extLst>
      <p:ext uri="{BB962C8B-B14F-4D97-AF65-F5344CB8AC3E}">
        <p14:creationId xmlns:p14="http://schemas.microsoft.com/office/powerpoint/2010/main" val="30687288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069514"/>
          </a:xfrm>
          <a:prstGeom prst="rect">
            <a:avLst/>
          </a:prstGeom>
        </p:spPr>
        <p:txBody>
          <a:bodyPr anchor="ctr"/>
          <a:lstStyle>
            <a:lvl1pPr algn="l" defTabSz="914400" rtl="0" eaLnBrk="1" latinLnBrk="1" hangingPunct="1">
              <a:spcBef>
                <a:spcPct val="0"/>
              </a:spcBef>
              <a:buNone/>
              <a:defRPr sz="4000" b="1" kern="1200" baseline="0">
                <a:solidFill>
                  <a:schemeClr val="bg1"/>
                </a:solidFill>
                <a:latin typeface="Arial" pitchFamily="34" charset="0"/>
                <a:ea typeface="+mj-ea"/>
                <a:cs typeface="Arial" pitchFamily="34" charset="0"/>
              </a:defRPr>
            </a:lvl1pPr>
          </a:lstStyle>
          <a:p>
            <a:pPr algn="ctr"/>
            <a:r>
              <a:rPr lang="en-US" sz="3600" b="0" dirty="0" smtClean="0">
                <a:latin typeface="+mj-lt"/>
              </a:rPr>
              <a:t>3a. Writing a Book Review</a:t>
            </a:r>
            <a:endParaRPr lang="en-US" sz="3600" b="0" dirty="0">
              <a:latin typeface="+mj-lt"/>
            </a:endParaRPr>
          </a:p>
        </p:txBody>
      </p:sp>
      <p:sp>
        <p:nvSpPr>
          <p:cNvPr id="8" name="Content Placeholder 7"/>
          <p:cNvSpPr>
            <a:spLocks noGrp="1"/>
          </p:cNvSpPr>
          <p:nvPr>
            <p:ph idx="1"/>
          </p:nvPr>
        </p:nvSpPr>
        <p:spPr>
          <a:xfrm>
            <a:off x="467544" y="1220934"/>
            <a:ext cx="8229600" cy="460648"/>
          </a:xfrm>
        </p:spPr>
        <p:txBody>
          <a:bodyPr/>
          <a:lstStyle/>
          <a:p>
            <a:r>
              <a:rPr lang="en-US" b="1" dirty="0"/>
              <a:t>Bonus tips for writing a book </a:t>
            </a:r>
            <a:r>
              <a:rPr lang="en-US" b="1" dirty="0" smtClean="0"/>
              <a:t>review</a:t>
            </a:r>
            <a:endParaRPr lang="en-US" b="1" dirty="0"/>
          </a:p>
        </p:txBody>
      </p:sp>
      <p:sp>
        <p:nvSpPr>
          <p:cNvPr id="4" name="Content Placeholder 3"/>
          <p:cNvSpPr>
            <a:spLocks noGrp="1"/>
          </p:cNvSpPr>
          <p:nvPr>
            <p:ph idx="10"/>
          </p:nvPr>
        </p:nvSpPr>
        <p:spPr>
          <a:xfrm>
            <a:off x="179512" y="1681582"/>
            <a:ext cx="8352928" cy="4987778"/>
          </a:xfrm>
        </p:spPr>
        <p:txBody>
          <a:bodyPr/>
          <a:lstStyle/>
          <a:p>
            <a:r>
              <a:rPr lang="en-US" b="1" dirty="0"/>
              <a:t>Remember, this isn’t a book </a:t>
            </a:r>
            <a:r>
              <a:rPr lang="en-US" b="1" i="1" dirty="0"/>
              <a:t>report</a:t>
            </a:r>
            <a:r>
              <a:rPr lang="en-US" b="1" dirty="0"/>
              <a:t>.</a:t>
            </a:r>
            <a:r>
              <a:rPr lang="en-US" dirty="0"/>
              <a:t> If someone wants the summary of a novel, they can </a:t>
            </a:r>
            <a:r>
              <a:rPr lang="en-US" dirty="0" smtClean="0"/>
              <a:t>read  the </a:t>
            </a:r>
            <a:r>
              <a:rPr lang="en-US" dirty="0"/>
              <a:t>synopsis. People want book reviews for a fellow reader’s </a:t>
            </a:r>
            <a:r>
              <a:rPr lang="en-US" i="1" dirty="0"/>
              <a:t>take</a:t>
            </a:r>
            <a:r>
              <a:rPr lang="en-US" dirty="0"/>
              <a:t> on the book. And for that </a:t>
            </a:r>
            <a:r>
              <a:rPr lang="en-US" dirty="0" smtClean="0"/>
              <a:t>     reason</a:t>
            </a:r>
            <a:r>
              <a:rPr lang="en-US" dirty="0"/>
              <a:t>...</a:t>
            </a:r>
          </a:p>
          <a:p>
            <a:r>
              <a:rPr lang="en-US" b="1" dirty="0"/>
              <a:t>Have an opinion.</a:t>
            </a:r>
            <a:r>
              <a:rPr lang="en-US" dirty="0"/>
              <a:t> Even if your opinion is totally middle-of-the-line — you didn’t hate the book </a:t>
            </a:r>
            <a:r>
              <a:rPr lang="en-US" dirty="0" smtClean="0"/>
              <a:t>but </a:t>
            </a:r>
            <a:r>
              <a:rPr lang="en-US" dirty="0"/>
              <a:t>you didn’t love it either — state that clearly, and explain why.</a:t>
            </a:r>
          </a:p>
          <a:p>
            <a:r>
              <a:rPr lang="en-US" b="1" dirty="0"/>
              <a:t>Make your stance clear from the outset. </a:t>
            </a:r>
            <a:r>
              <a:rPr lang="en-US" dirty="0"/>
              <a:t>Don’t save your opinion just for the evaluation. </a:t>
            </a:r>
            <a:r>
              <a:rPr lang="en-US" dirty="0" smtClean="0"/>
              <a:t>      Weave your </a:t>
            </a:r>
            <a:r>
              <a:rPr lang="en-US" dirty="0"/>
              <a:t>thoughts about the book into your summary as well, so that readers have an idea of your </a:t>
            </a:r>
            <a:r>
              <a:rPr lang="en-US" dirty="0" smtClean="0"/>
              <a:t>opinion </a:t>
            </a:r>
            <a:r>
              <a:rPr lang="en-US" dirty="0"/>
              <a:t>from the outset.</a:t>
            </a:r>
          </a:p>
          <a:p>
            <a:r>
              <a:rPr lang="en-US" b="1" dirty="0"/>
              <a:t>Back up your points. </a:t>
            </a:r>
            <a:r>
              <a:rPr lang="en-US" dirty="0"/>
              <a:t>Instead of just saying, “the prose was evocative” — </a:t>
            </a:r>
            <a:r>
              <a:rPr lang="en-US" i="1" dirty="0"/>
              <a:t>show</a:t>
            </a:r>
            <a:r>
              <a:rPr lang="en-US" dirty="0"/>
              <a:t> readers by </a:t>
            </a:r>
            <a:r>
              <a:rPr lang="en-US" dirty="0" smtClean="0"/>
              <a:t>           providing </a:t>
            </a:r>
            <a:r>
              <a:rPr lang="en-US" dirty="0"/>
              <a:t>an actual passage that displays this. Same goes for negative points — don’t simply </a:t>
            </a:r>
            <a:r>
              <a:rPr lang="en-US" dirty="0" smtClean="0"/>
              <a:t>   tell readers </a:t>
            </a:r>
            <a:r>
              <a:rPr lang="en-US" dirty="0"/>
              <a:t>you found the character unbelievable, share a certain (non-spoiler) scene that backs </a:t>
            </a:r>
            <a:r>
              <a:rPr lang="en-US" dirty="0" smtClean="0"/>
              <a:t>this up</a:t>
            </a:r>
            <a:r>
              <a:rPr lang="en-US" dirty="0"/>
              <a:t>.</a:t>
            </a:r>
          </a:p>
          <a:p>
            <a:r>
              <a:rPr lang="en-US" b="1" dirty="0"/>
              <a:t>Provide the details. </a:t>
            </a:r>
            <a:r>
              <a:rPr lang="en-US" dirty="0"/>
              <a:t>Don’t forget to weave the book’s information into the review: </a:t>
            </a:r>
            <a:r>
              <a:rPr lang="en-US" dirty="0" smtClean="0"/>
              <a:t>Is </a:t>
            </a:r>
            <a:r>
              <a:rPr lang="en-US" dirty="0"/>
              <a:t>this one installment of a series? What types of works has the author written before? What is their </a:t>
            </a:r>
            <a:r>
              <a:rPr lang="en-US" dirty="0" smtClean="0"/>
              <a:t>          background</a:t>
            </a:r>
            <a:r>
              <a:rPr lang="en-US" dirty="0"/>
              <a:t>? How many pages does the book have? Who published the book? What is the </a:t>
            </a:r>
            <a:r>
              <a:rPr lang="en-US" dirty="0" smtClean="0"/>
              <a:t>     book’s </a:t>
            </a:r>
            <a:r>
              <a:rPr lang="en-US" dirty="0"/>
              <a:t>price?</a:t>
            </a:r>
          </a:p>
          <a:p>
            <a:r>
              <a:rPr lang="en-US" b="1" dirty="0" smtClean="0"/>
              <a:t>Learn </a:t>
            </a:r>
            <a:r>
              <a:rPr lang="en-US" b="1" dirty="0"/>
              <a:t>from others.</a:t>
            </a:r>
            <a:r>
              <a:rPr lang="en-US" dirty="0"/>
              <a:t> One of the best ways to learn how to write a great review is to read </a:t>
            </a:r>
            <a:r>
              <a:rPr lang="en-US" dirty="0" smtClean="0"/>
              <a:t>other  </a:t>
            </a:r>
            <a:r>
              <a:rPr lang="en-US" dirty="0"/>
              <a:t>reviews! </a:t>
            </a:r>
          </a:p>
          <a:p>
            <a:endParaRPr lang="en-US" dirty="0"/>
          </a:p>
        </p:txBody>
      </p:sp>
    </p:spTree>
    <p:extLst>
      <p:ext uri="{BB962C8B-B14F-4D97-AF65-F5344CB8AC3E}">
        <p14:creationId xmlns:p14="http://schemas.microsoft.com/office/powerpoint/2010/main" val="21964340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069514"/>
          </a:xfrm>
          <a:prstGeom prst="rect">
            <a:avLst/>
          </a:prstGeom>
        </p:spPr>
        <p:txBody>
          <a:bodyPr anchor="ctr"/>
          <a:lstStyle>
            <a:lvl1pPr algn="l" defTabSz="914400" rtl="0" eaLnBrk="1" latinLnBrk="1" hangingPunct="1">
              <a:spcBef>
                <a:spcPct val="0"/>
              </a:spcBef>
              <a:buNone/>
              <a:defRPr sz="4000" b="1" kern="1200" baseline="0">
                <a:solidFill>
                  <a:schemeClr val="bg1"/>
                </a:solidFill>
                <a:latin typeface="Arial" pitchFamily="34" charset="0"/>
                <a:ea typeface="+mj-ea"/>
                <a:cs typeface="Arial" pitchFamily="34" charset="0"/>
              </a:defRPr>
            </a:lvl1pPr>
          </a:lstStyle>
          <a:p>
            <a:pPr algn="ctr"/>
            <a:r>
              <a:rPr lang="en-US" sz="3600" b="0" dirty="0" smtClean="0">
                <a:latin typeface="+mj-lt"/>
              </a:rPr>
              <a:t>3b. Watch a Movie Based on a Book</a:t>
            </a:r>
            <a:endParaRPr lang="en-US" sz="3600" b="0" dirty="0">
              <a:latin typeface="+mj-lt"/>
            </a:endParaRPr>
          </a:p>
        </p:txBody>
      </p:sp>
      <p:sp>
        <p:nvSpPr>
          <p:cNvPr id="8" name="Content Placeholder 7"/>
          <p:cNvSpPr>
            <a:spLocks noGrp="1"/>
          </p:cNvSpPr>
          <p:nvPr>
            <p:ph idx="10"/>
          </p:nvPr>
        </p:nvSpPr>
        <p:spPr>
          <a:xfrm>
            <a:off x="467544" y="1340768"/>
            <a:ext cx="8229600" cy="5040560"/>
          </a:xfrm>
        </p:spPr>
        <p:txBody>
          <a:bodyPr/>
          <a:lstStyle/>
          <a:p>
            <a:r>
              <a:rPr lang="en-US" altLang="en-US" sz="2000" dirty="0"/>
              <a:t>What was the same between the book and movie? What was </a:t>
            </a:r>
            <a:r>
              <a:rPr lang="en-US" altLang="en-US" sz="2000" dirty="0" smtClean="0"/>
              <a:t>     different</a:t>
            </a:r>
            <a:r>
              <a:rPr lang="en-US" altLang="en-US" sz="2000" dirty="0"/>
              <a:t>? Which did you enjoy more</a:t>
            </a:r>
            <a:r>
              <a:rPr lang="en-US" altLang="en-US" sz="2000" dirty="0" smtClean="0"/>
              <a:t>?</a:t>
            </a:r>
          </a:p>
          <a:p>
            <a:r>
              <a:rPr lang="en-US" altLang="en-US" sz="1600" dirty="0" smtClean="0"/>
              <a:t>Examples of movies based on books:</a:t>
            </a:r>
          </a:p>
          <a:p>
            <a:pPr marL="285750" indent="-285750">
              <a:buFont typeface="Arial" panose="020B0604020202020204" pitchFamily="34" charset="0"/>
              <a:buChar char="•"/>
            </a:pPr>
            <a:r>
              <a:rPr lang="en-US" dirty="0"/>
              <a:t>The Wizard of Oz (1939)</a:t>
            </a:r>
          </a:p>
          <a:p>
            <a:pPr marL="285750" indent="-285750">
              <a:buFont typeface="Arial" panose="020B0604020202020204" pitchFamily="34" charset="0"/>
              <a:buChar char="•"/>
            </a:pPr>
            <a:r>
              <a:rPr lang="en-US" altLang="en-US" dirty="0"/>
              <a:t>The Princess Bride (1987)</a:t>
            </a:r>
          </a:p>
          <a:p>
            <a:pPr marL="285750" indent="-285750">
              <a:buFont typeface="Arial" panose="020B0604020202020204" pitchFamily="34" charset="0"/>
              <a:buChar char="•"/>
            </a:pPr>
            <a:r>
              <a:rPr lang="en-US" dirty="0"/>
              <a:t>Jurassic Park (1993)</a:t>
            </a:r>
          </a:p>
          <a:p>
            <a:pPr marL="285750" indent="-285750">
              <a:buFont typeface="Arial" panose="020B0604020202020204" pitchFamily="34" charset="0"/>
              <a:buChar char="•"/>
            </a:pPr>
            <a:r>
              <a:rPr lang="en-US" dirty="0" smtClean="0"/>
              <a:t>Harry </a:t>
            </a:r>
            <a:r>
              <a:rPr lang="en-US" dirty="0"/>
              <a:t>Potter and the Sorcerer's Stone (2001)</a:t>
            </a:r>
          </a:p>
          <a:p>
            <a:pPr marL="285750" indent="-285750">
              <a:buFont typeface="Arial" panose="020B0604020202020204" pitchFamily="34" charset="0"/>
              <a:buChar char="•"/>
            </a:pPr>
            <a:r>
              <a:rPr lang="en-US" dirty="0"/>
              <a:t>Harry Potter and the Chamber of Secrets (2002)</a:t>
            </a:r>
          </a:p>
          <a:p>
            <a:pPr marL="285750" indent="-285750">
              <a:buFont typeface="Arial" panose="020B0604020202020204" pitchFamily="34" charset="0"/>
              <a:buChar char="•"/>
            </a:pPr>
            <a:r>
              <a:rPr lang="en-US" dirty="0"/>
              <a:t>Harry Potter and the Prisoner of Azkaban (2004)</a:t>
            </a:r>
          </a:p>
          <a:p>
            <a:pPr marL="285750" indent="-285750">
              <a:buFont typeface="Arial" panose="020B0604020202020204" pitchFamily="34" charset="0"/>
              <a:buChar char="•"/>
            </a:pPr>
            <a:r>
              <a:rPr lang="en-US" dirty="0"/>
              <a:t>Harry Potter and the Goblet of Fire (2005)</a:t>
            </a:r>
          </a:p>
          <a:p>
            <a:pPr marL="285750" indent="-285750">
              <a:buFont typeface="Arial" panose="020B0604020202020204" pitchFamily="34" charset="0"/>
              <a:buChar char="•"/>
            </a:pPr>
            <a:r>
              <a:rPr lang="en-US" dirty="0"/>
              <a:t>Harry Potter and the Order of the Phoenix (2007)</a:t>
            </a:r>
          </a:p>
          <a:p>
            <a:pPr marL="285750" indent="-285750">
              <a:buFont typeface="Arial" panose="020B0604020202020204" pitchFamily="34" charset="0"/>
              <a:buChar char="•"/>
            </a:pPr>
            <a:r>
              <a:rPr lang="en-US" dirty="0"/>
              <a:t>Harry Potter and the Half-Blood Prince (2009)</a:t>
            </a:r>
          </a:p>
          <a:p>
            <a:pPr marL="285750" indent="-285750">
              <a:buFont typeface="Arial" panose="020B0604020202020204" pitchFamily="34" charset="0"/>
              <a:buChar char="•"/>
            </a:pPr>
            <a:r>
              <a:rPr lang="en-US" altLang="en-US" dirty="0" smtClean="0"/>
              <a:t>The </a:t>
            </a:r>
            <a:r>
              <a:rPr lang="en-US" altLang="en-US" dirty="0"/>
              <a:t>Hobbit: An Unexpected Journey (</a:t>
            </a:r>
            <a:r>
              <a:rPr lang="en-US" altLang="en-US" dirty="0" smtClean="0"/>
              <a:t>2012)</a:t>
            </a:r>
          </a:p>
          <a:p>
            <a:pPr marL="285750" indent="-285750">
              <a:buFont typeface="Arial" panose="020B0604020202020204" pitchFamily="34" charset="0"/>
              <a:buChar char="•"/>
            </a:pPr>
            <a:r>
              <a:rPr lang="en-US" altLang="en-US" dirty="0" smtClean="0"/>
              <a:t>The </a:t>
            </a:r>
            <a:r>
              <a:rPr lang="en-US" altLang="en-US" dirty="0"/>
              <a:t>Hobbit: The Desolation Of </a:t>
            </a:r>
            <a:r>
              <a:rPr lang="en-US" altLang="en-US" dirty="0" err="1"/>
              <a:t>Smaug</a:t>
            </a:r>
            <a:r>
              <a:rPr lang="en-US" altLang="en-US" dirty="0"/>
              <a:t> (</a:t>
            </a:r>
            <a:r>
              <a:rPr lang="en-US" altLang="en-US" dirty="0" smtClean="0"/>
              <a:t>2013)</a:t>
            </a:r>
          </a:p>
          <a:p>
            <a:pPr marL="285750" indent="-285750">
              <a:buFont typeface="Arial" panose="020B0604020202020204" pitchFamily="34" charset="0"/>
              <a:buChar char="•"/>
            </a:pPr>
            <a:r>
              <a:rPr lang="en-US" altLang="en-US" dirty="0" smtClean="0"/>
              <a:t>The </a:t>
            </a:r>
            <a:r>
              <a:rPr lang="en-US" altLang="en-US" dirty="0"/>
              <a:t>Hobbit: The Battle Of The Five Armies (</a:t>
            </a:r>
            <a:r>
              <a:rPr lang="en-US" altLang="en-US" dirty="0" smtClean="0"/>
              <a:t>2014)</a:t>
            </a:r>
          </a:p>
          <a:p>
            <a:pPr marL="285750" indent="-285750">
              <a:buFont typeface="Arial" panose="020B0604020202020204" pitchFamily="34" charset="0"/>
              <a:buChar char="•"/>
            </a:pPr>
            <a:r>
              <a:rPr lang="en-US" altLang="en-US" dirty="0" smtClean="0"/>
              <a:t>The </a:t>
            </a:r>
            <a:r>
              <a:rPr lang="en-US" altLang="en-US" dirty="0"/>
              <a:t>Lord Of The Rings: The Fellowship Of The Ring (</a:t>
            </a:r>
            <a:r>
              <a:rPr lang="en-US" altLang="en-US" dirty="0" smtClean="0"/>
              <a:t>2001)</a:t>
            </a:r>
          </a:p>
          <a:p>
            <a:pPr marL="285750" indent="-285750">
              <a:buFont typeface="Arial" panose="020B0604020202020204" pitchFamily="34" charset="0"/>
              <a:buChar char="•"/>
            </a:pPr>
            <a:r>
              <a:rPr lang="en-US" altLang="en-US" dirty="0" smtClean="0"/>
              <a:t>The </a:t>
            </a:r>
            <a:r>
              <a:rPr lang="en-US" altLang="en-US" dirty="0"/>
              <a:t>Lord Of The Rings: The Two Towers (</a:t>
            </a:r>
            <a:r>
              <a:rPr lang="en-US" altLang="en-US" dirty="0" smtClean="0"/>
              <a:t>2002)</a:t>
            </a:r>
          </a:p>
          <a:p>
            <a:pPr marL="285750" indent="-285750">
              <a:buFont typeface="Arial" panose="020B0604020202020204" pitchFamily="34" charset="0"/>
              <a:buChar char="•"/>
            </a:pPr>
            <a:r>
              <a:rPr lang="en-US" altLang="en-US" dirty="0" smtClean="0"/>
              <a:t>The </a:t>
            </a:r>
            <a:r>
              <a:rPr lang="en-US" altLang="en-US" dirty="0"/>
              <a:t>Lord Of The Rings: The Return Of The King (2003) </a:t>
            </a:r>
          </a:p>
          <a:p>
            <a:pPr lvl="0" eaLnBrk="0" fontAlgn="base" latinLnBrk="0" hangingPunct="0">
              <a:spcBef>
                <a:spcPct val="0"/>
              </a:spcBef>
              <a:spcAft>
                <a:spcPct val="0"/>
              </a:spcAft>
            </a:pPr>
            <a:endParaRPr lang="en-US" alt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0853" y="2132856"/>
            <a:ext cx="2684984" cy="3494315"/>
          </a:xfrm>
          <a:prstGeom prst="rect">
            <a:avLst/>
          </a:prstGeom>
        </p:spPr>
      </p:pic>
    </p:spTree>
    <p:extLst>
      <p:ext uri="{BB962C8B-B14F-4D97-AF65-F5344CB8AC3E}">
        <p14:creationId xmlns:p14="http://schemas.microsoft.com/office/powerpoint/2010/main" val="3023931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069514"/>
          </a:xfrm>
          <a:prstGeom prst="rect">
            <a:avLst/>
          </a:prstGeom>
        </p:spPr>
        <p:txBody>
          <a:bodyPr anchor="ctr"/>
          <a:lstStyle>
            <a:lvl1pPr algn="l" defTabSz="914400" rtl="0" eaLnBrk="1" latinLnBrk="1" hangingPunct="1">
              <a:spcBef>
                <a:spcPct val="0"/>
              </a:spcBef>
              <a:buNone/>
              <a:defRPr sz="4000" b="1" kern="1200" baseline="0">
                <a:solidFill>
                  <a:schemeClr val="bg1"/>
                </a:solidFill>
                <a:latin typeface="Arial" pitchFamily="34" charset="0"/>
                <a:ea typeface="+mj-ea"/>
                <a:cs typeface="Arial" pitchFamily="34" charset="0"/>
              </a:defRPr>
            </a:lvl1pPr>
          </a:lstStyle>
          <a:p>
            <a:pPr algn="ctr"/>
            <a:r>
              <a:rPr lang="en-US" sz="3600" b="0" dirty="0" smtClean="0">
                <a:latin typeface="+mj-lt"/>
              </a:rPr>
              <a:t>3c. How to Give a Book Talk</a:t>
            </a:r>
            <a:endParaRPr lang="en-US" sz="3600" b="0" dirty="0">
              <a:latin typeface="+mj-lt"/>
            </a:endParaRPr>
          </a:p>
        </p:txBody>
      </p:sp>
      <p:sp>
        <p:nvSpPr>
          <p:cNvPr id="8" name="Content Placeholder 7"/>
          <p:cNvSpPr>
            <a:spLocks noGrp="1"/>
          </p:cNvSpPr>
          <p:nvPr>
            <p:ph idx="10"/>
          </p:nvPr>
        </p:nvSpPr>
        <p:spPr>
          <a:xfrm>
            <a:off x="179512" y="1340768"/>
            <a:ext cx="5760640" cy="3240360"/>
          </a:xfrm>
        </p:spPr>
        <p:txBody>
          <a:bodyPr/>
          <a:lstStyle/>
          <a:p>
            <a:pPr marL="342900" lvl="1" indent="-342900" eaLnBrk="0" fontAlgn="base" latinLnBrk="0" hangingPunct="0">
              <a:spcBef>
                <a:spcPct val="0"/>
              </a:spcBef>
              <a:spcAft>
                <a:spcPct val="0"/>
              </a:spcAft>
              <a:buAutoNum type="arabicPeriod"/>
            </a:pPr>
            <a:r>
              <a:rPr lang="en-US" altLang="en-US" sz="1800" dirty="0" smtClean="0">
                <a:solidFill>
                  <a:schemeClr val="accent6">
                    <a:lumMod val="50000"/>
                  </a:schemeClr>
                </a:solidFill>
              </a:rPr>
              <a:t>Opening: Hook your audience!</a:t>
            </a:r>
          </a:p>
          <a:p>
            <a:pPr marL="742950" lvl="2" indent="-342900" eaLnBrk="0" fontAlgn="base" latinLnBrk="0" hangingPunct="0">
              <a:spcBef>
                <a:spcPct val="0"/>
              </a:spcBef>
              <a:spcAft>
                <a:spcPct val="0"/>
              </a:spcAft>
              <a:buFont typeface="+mj-lt"/>
              <a:buAutoNum type="alphaLcPeriod"/>
            </a:pPr>
            <a:r>
              <a:rPr lang="en-US" altLang="en-US" sz="1400" dirty="0" smtClean="0">
                <a:solidFill>
                  <a:schemeClr val="accent6">
                    <a:lumMod val="50000"/>
                  </a:schemeClr>
                </a:solidFill>
              </a:rPr>
              <a:t>Give the title and author of the book.</a:t>
            </a:r>
          </a:p>
          <a:p>
            <a:pPr marL="742950" lvl="2" indent="-342900" eaLnBrk="0" fontAlgn="base" latinLnBrk="0" hangingPunct="0">
              <a:spcBef>
                <a:spcPct val="0"/>
              </a:spcBef>
              <a:spcAft>
                <a:spcPct val="0"/>
              </a:spcAft>
              <a:buFont typeface="+mj-lt"/>
              <a:buAutoNum type="alphaLcPeriod"/>
            </a:pPr>
            <a:r>
              <a:rPr lang="en-US" altLang="en-US" sz="1400" dirty="0" smtClean="0">
                <a:solidFill>
                  <a:schemeClr val="accent6">
                    <a:lumMod val="50000"/>
                  </a:schemeClr>
                </a:solidFill>
              </a:rPr>
              <a:t>Read a quote from the book, ask a question of your audience, introduce the main character, vividly set the scene, or do a combination of a few of these techniques.</a:t>
            </a:r>
          </a:p>
          <a:p>
            <a:pPr marL="342900" lvl="1" indent="-342900" eaLnBrk="0" fontAlgn="base" latinLnBrk="0" hangingPunct="0">
              <a:spcBef>
                <a:spcPct val="0"/>
              </a:spcBef>
              <a:spcAft>
                <a:spcPct val="0"/>
              </a:spcAft>
              <a:buAutoNum type="arabicPeriod"/>
            </a:pPr>
            <a:r>
              <a:rPr lang="en-US" altLang="en-US" sz="1800" dirty="0" smtClean="0">
                <a:solidFill>
                  <a:schemeClr val="accent6">
                    <a:lumMod val="50000"/>
                  </a:schemeClr>
                </a:solidFill>
              </a:rPr>
              <a:t>Summary: Briefly summarize the plot of the book.</a:t>
            </a:r>
          </a:p>
          <a:p>
            <a:pPr marL="742950" lvl="2" indent="-342900" eaLnBrk="0" fontAlgn="base" latinLnBrk="0" hangingPunct="0">
              <a:spcBef>
                <a:spcPct val="0"/>
              </a:spcBef>
              <a:spcAft>
                <a:spcPct val="0"/>
              </a:spcAft>
              <a:buFont typeface="+mj-lt"/>
              <a:buAutoNum type="alphaLcPeriod"/>
            </a:pPr>
            <a:r>
              <a:rPr lang="en-US" altLang="en-US" sz="1400" dirty="0" smtClean="0">
                <a:solidFill>
                  <a:schemeClr val="accent6">
                    <a:lumMod val="50000"/>
                  </a:schemeClr>
                </a:solidFill>
              </a:rPr>
              <a:t>Be sure that your summary introduces the main character, identifies the problem, and leads us toward the solution (without giving away the ending.)</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6749"/>
          <a:stretch/>
        </p:blipFill>
        <p:spPr>
          <a:xfrm>
            <a:off x="5823347" y="1484784"/>
            <a:ext cx="3166022" cy="2952327"/>
          </a:xfrm>
          <a:prstGeom prst="rect">
            <a:avLst/>
          </a:prstGeom>
        </p:spPr>
      </p:pic>
      <p:sp>
        <p:nvSpPr>
          <p:cNvPr id="4" name="Rectangle 3"/>
          <p:cNvSpPr/>
          <p:nvPr/>
        </p:nvSpPr>
        <p:spPr>
          <a:xfrm>
            <a:off x="505271" y="3933056"/>
            <a:ext cx="8133458" cy="2708434"/>
          </a:xfrm>
          <a:prstGeom prst="rect">
            <a:avLst/>
          </a:prstGeom>
        </p:spPr>
        <p:txBody>
          <a:bodyPr wrap="square">
            <a:spAutoFit/>
          </a:bodyPr>
          <a:lstStyle/>
          <a:p>
            <a:pPr marL="342900" lvl="1" indent="-342900" eaLnBrk="0" fontAlgn="base" latinLnBrk="0" hangingPunct="0">
              <a:spcBef>
                <a:spcPct val="0"/>
              </a:spcBef>
              <a:spcAft>
                <a:spcPct val="0"/>
              </a:spcAft>
              <a:buFont typeface="+mj-lt"/>
              <a:buAutoNum type="arabicPeriod" startAt="3"/>
            </a:pPr>
            <a:r>
              <a:rPr lang="en-US" altLang="en-US" dirty="0">
                <a:solidFill>
                  <a:schemeClr val="accent6">
                    <a:lumMod val="50000"/>
                  </a:schemeClr>
                </a:solidFill>
              </a:rPr>
              <a:t>Impression: Share your opinion.</a:t>
            </a:r>
          </a:p>
          <a:p>
            <a:pPr marL="742950" lvl="2" indent="-342900" eaLnBrk="0" fontAlgn="base" latinLnBrk="0" hangingPunct="0">
              <a:spcBef>
                <a:spcPct val="0"/>
              </a:spcBef>
              <a:spcAft>
                <a:spcPct val="0"/>
              </a:spcAft>
              <a:buFont typeface="+mj-lt"/>
              <a:buAutoNum type="alphaLcPeriod"/>
            </a:pPr>
            <a:r>
              <a:rPr lang="en-US" altLang="en-US" sz="1400" dirty="0">
                <a:solidFill>
                  <a:schemeClr val="accent6">
                    <a:lumMod val="50000"/>
                  </a:schemeClr>
                </a:solidFill>
              </a:rPr>
              <a:t>How did you feel about the book?</a:t>
            </a:r>
          </a:p>
          <a:p>
            <a:pPr marL="742950" lvl="2" indent="-342900" eaLnBrk="0" fontAlgn="base" latinLnBrk="0" hangingPunct="0">
              <a:spcBef>
                <a:spcPct val="0"/>
              </a:spcBef>
              <a:spcAft>
                <a:spcPct val="0"/>
              </a:spcAft>
              <a:buFont typeface="+mj-lt"/>
              <a:buAutoNum type="alphaLcPeriod"/>
            </a:pPr>
            <a:r>
              <a:rPr lang="en-US" altLang="en-US" sz="1400" dirty="0">
                <a:solidFill>
                  <a:schemeClr val="accent6">
                    <a:lumMod val="50000"/>
                  </a:schemeClr>
                </a:solidFill>
              </a:rPr>
              <a:t>What did you think of the author?</a:t>
            </a:r>
          </a:p>
          <a:p>
            <a:pPr marL="742950" lvl="2" indent="-342900" eaLnBrk="0" fontAlgn="base" latinLnBrk="0" hangingPunct="0">
              <a:spcBef>
                <a:spcPct val="0"/>
              </a:spcBef>
              <a:spcAft>
                <a:spcPct val="0"/>
              </a:spcAft>
              <a:buFont typeface="+mj-lt"/>
              <a:buAutoNum type="alphaLcPeriod"/>
            </a:pPr>
            <a:r>
              <a:rPr lang="en-US" altLang="en-US" sz="1400" dirty="0">
                <a:solidFill>
                  <a:schemeClr val="accent6">
                    <a:lumMod val="50000"/>
                  </a:schemeClr>
                </a:solidFill>
              </a:rPr>
              <a:t>Would you recommend it to others?</a:t>
            </a:r>
          </a:p>
          <a:p>
            <a:pPr marL="742950" lvl="2" indent="-342900" eaLnBrk="0" fontAlgn="base" latinLnBrk="0" hangingPunct="0">
              <a:spcBef>
                <a:spcPct val="0"/>
              </a:spcBef>
              <a:spcAft>
                <a:spcPct val="0"/>
              </a:spcAft>
              <a:buFont typeface="+mj-lt"/>
              <a:buAutoNum type="alphaLcPeriod"/>
            </a:pPr>
            <a:r>
              <a:rPr lang="en-US" altLang="en-US" sz="1400" dirty="0">
                <a:solidFill>
                  <a:schemeClr val="accent6">
                    <a:lumMod val="50000"/>
                  </a:schemeClr>
                </a:solidFill>
              </a:rPr>
              <a:t>What would you rate it?</a:t>
            </a:r>
          </a:p>
          <a:p>
            <a:pPr marL="342900" lvl="1" indent="-342900" eaLnBrk="0" fontAlgn="base" latinLnBrk="0" hangingPunct="0">
              <a:spcBef>
                <a:spcPct val="0"/>
              </a:spcBef>
              <a:spcAft>
                <a:spcPct val="0"/>
              </a:spcAft>
              <a:buAutoNum type="arabicPeriod" startAt="3"/>
            </a:pPr>
            <a:r>
              <a:rPr lang="en-US" altLang="en-US" dirty="0">
                <a:solidFill>
                  <a:schemeClr val="accent6">
                    <a:lumMod val="50000"/>
                  </a:schemeClr>
                </a:solidFill>
              </a:rPr>
              <a:t>Closing: Entice your audience.</a:t>
            </a:r>
          </a:p>
          <a:p>
            <a:pPr marL="742950" lvl="2" indent="-342900" eaLnBrk="0" fontAlgn="base" latinLnBrk="0" hangingPunct="0">
              <a:spcBef>
                <a:spcPct val="0"/>
              </a:spcBef>
              <a:spcAft>
                <a:spcPct val="0"/>
              </a:spcAft>
              <a:buFont typeface="+mj-lt"/>
              <a:buAutoNum type="alphaLcPeriod"/>
            </a:pPr>
            <a:r>
              <a:rPr lang="en-US" altLang="en-US" sz="1400" dirty="0">
                <a:solidFill>
                  <a:schemeClr val="accent6">
                    <a:lumMod val="50000"/>
                  </a:schemeClr>
                </a:solidFill>
              </a:rPr>
              <a:t>Ask a rhetorical question, read a quote from the book, use a cliffhanger, or do a combination of these techniques.</a:t>
            </a:r>
          </a:p>
          <a:p>
            <a:pPr marL="0" lvl="1" indent="0" eaLnBrk="0" fontAlgn="base" latinLnBrk="0" hangingPunct="0">
              <a:spcBef>
                <a:spcPct val="0"/>
              </a:spcBef>
              <a:spcAft>
                <a:spcPct val="0"/>
              </a:spcAft>
              <a:buNone/>
            </a:pPr>
            <a:endParaRPr lang="en-US" altLang="en-US" sz="1000" dirty="0">
              <a:solidFill>
                <a:schemeClr val="accent6">
                  <a:lumMod val="50000"/>
                </a:schemeClr>
              </a:solidFill>
            </a:endParaRPr>
          </a:p>
          <a:p>
            <a:pPr marL="0" lvl="1" indent="0" eaLnBrk="0" fontAlgn="base" latinLnBrk="0" hangingPunct="0">
              <a:spcBef>
                <a:spcPct val="0"/>
              </a:spcBef>
              <a:spcAft>
                <a:spcPct val="0"/>
              </a:spcAft>
              <a:buNone/>
            </a:pPr>
            <a:r>
              <a:rPr lang="en-US" altLang="en-US" dirty="0">
                <a:solidFill>
                  <a:schemeClr val="accent6">
                    <a:lumMod val="50000"/>
                  </a:schemeClr>
                </a:solidFill>
              </a:rPr>
              <a:t>Remember, your book talk should flow nicely, like a commercial. It should not be a giant list answering these questions.</a:t>
            </a:r>
          </a:p>
        </p:txBody>
      </p:sp>
    </p:spTree>
    <p:extLst>
      <p:ext uri="{BB962C8B-B14F-4D97-AF65-F5344CB8AC3E}">
        <p14:creationId xmlns:p14="http://schemas.microsoft.com/office/powerpoint/2010/main" val="21133389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ko-KR" dirty="0" smtClean="0"/>
              <a:t> Requirement 4</a:t>
            </a:r>
            <a:endParaRPr lang="ko-KR" altLang="en-US" dirty="0"/>
          </a:p>
        </p:txBody>
      </p:sp>
      <p:sp>
        <p:nvSpPr>
          <p:cNvPr id="7" name="Content Placeholder 6"/>
          <p:cNvSpPr>
            <a:spLocks noGrp="1"/>
          </p:cNvSpPr>
          <p:nvPr>
            <p:ph idx="10"/>
          </p:nvPr>
        </p:nvSpPr>
        <p:spPr>
          <a:xfrm>
            <a:off x="467544" y="1268760"/>
            <a:ext cx="8229600" cy="2088232"/>
          </a:xfrm>
        </p:spPr>
        <p:txBody>
          <a:bodyPr/>
          <a:lstStyle/>
          <a:p>
            <a:pPr marL="342900" lvl="0" indent="-342900" eaLnBrk="0" fontAlgn="base" latinLnBrk="0" hangingPunct="0">
              <a:spcBef>
                <a:spcPct val="0"/>
              </a:spcBef>
              <a:spcAft>
                <a:spcPct val="0"/>
              </a:spcAft>
              <a:buFont typeface="+mj-lt"/>
              <a:buAutoNum type="arabicPeriod" startAt="4"/>
            </a:pPr>
            <a:r>
              <a:rPr lang="en-US" altLang="en-US" sz="1800" dirty="0"/>
              <a:t>Read a nonfiction book or magazine that teaches you how to do something like cooking, wood-building projects, video game design, science experiments, knot-tying, etc. With your counselor's and parent's or guardian's permission, complete a project from the book. Share your experience with your merit badge counselor. Reading a merit badge pamphlet will not count toward completing this requirement.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6296" y="84810"/>
            <a:ext cx="914400" cy="933450"/>
          </a:xfrm>
          <a:prstGeom prst="rect">
            <a:avLst/>
          </a:prstGeom>
        </p:spPr>
      </p:pic>
      <p:pic>
        <p:nvPicPr>
          <p:cNvPr id="5" name="Content Placeholder 4"/>
          <p:cNvPicPr>
            <a:picLocks noGrp="1" noChangeAspect="1"/>
          </p:cNvPicPr>
          <p:nvPr>
            <p:ph idx="10"/>
          </p:nvPr>
        </p:nvPicPr>
        <p:blipFill>
          <a:blip r:embed="rId3">
            <a:extLst>
              <a:ext uri="{28A0092B-C50C-407E-A947-70E740481C1C}">
                <a14:useLocalDpi xmlns:a14="http://schemas.microsoft.com/office/drawing/2010/main" val="0"/>
              </a:ext>
            </a:extLst>
          </a:blip>
          <a:stretch>
            <a:fillRect/>
          </a:stretch>
        </p:blipFill>
        <p:spPr>
          <a:xfrm>
            <a:off x="1043608" y="3666383"/>
            <a:ext cx="2125195" cy="2736304"/>
          </a:xfrm>
        </p:spPr>
      </p:pic>
      <p:pic>
        <p:nvPicPr>
          <p:cNvPr id="6" name="Picture 5"/>
          <p:cNvPicPr>
            <a:picLocks noChangeAspect="1"/>
          </p:cNvPicPr>
          <p:nvPr/>
        </p:nvPicPr>
        <p:blipFill>
          <a:blip r:embed="rId4"/>
          <a:stretch>
            <a:fillRect/>
          </a:stretch>
        </p:blipFill>
        <p:spPr>
          <a:xfrm>
            <a:off x="3419872" y="3633080"/>
            <a:ext cx="2102925" cy="2782332"/>
          </a:xfrm>
          <a:prstGeom prst="rect">
            <a:avLst/>
          </a:prstGeom>
        </p:spPr>
      </p:pic>
      <p:pic>
        <p:nvPicPr>
          <p:cNvPr id="9" name="Picture 8"/>
          <p:cNvPicPr>
            <a:picLocks noChangeAspect="1"/>
          </p:cNvPicPr>
          <p:nvPr/>
        </p:nvPicPr>
        <p:blipFill>
          <a:blip r:embed="rId5"/>
          <a:stretch>
            <a:fillRect/>
          </a:stretch>
        </p:blipFill>
        <p:spPr>
          <a:xfrm>
            <a:off x="5773866" y="3666383"/>
            <a:ext cx="2156207" cy="2736304"/>
          </a:xfrm>
          <a:prstGeom prst="rect">
            <a:avLst/>
          </a:prstGeom>
        </p:spPr>
      </p:pic>
    </p:spTree>
    <p:extLst>
      <p:ext uri="{BB962C8B-B14F-4D97-AF65-F5344CB8AC3E}">
        <p14:creationId xmlns:p14="http://schemas.microsoft.com/office/powerpoint/2010/main" val="31304108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ko-KR" dirty="0" smtClean="0"/>
              <a:t> Requirement 5</a:t>
            </a:r>
            <a:endParaRPr lang="ko-KR" altLang="en-US" dirty="0"/>
          </a:p>
        </p:txBody>
      </p:sp>
      <p:sp>
        <p:nvSpPr>
          <p:cNvPr id="7" name="Content Placeholder 6"/>
          <p:cNvSpPr>
            <a:spLocks noGrp="1"/>
          </p:cNvSpPr>
          <p:nvPr>
            <p:ph idx="10"/>
          </p:nvPr>
        </p:nvSpPr>
        <p:spPr>
          <a:xfrm>
            <a:off x="467544" y="1628800"/>
            <a:ext cx="8229600" cy="4248472"/>
          </a:xfrm>
        </p:spPr>
        <p:txBody>
          <a:bodyPr/>
          <a:lstStyle/>
          <a:p>
            <a:pPr marL="342900" lvl="0" indent="-342900" eaLnBrk="0" fontAlgn="base" latinLnBrk="0" hangingPunct="0">
              <a:spcBef>
                <a:spcPct val="0"/>
              </a:spcBef>
              <a:spcAft>
                <a:spcPct val="0"/>
              </a:spcAft>
              <a:buFont typeface="+mj-lt"/>
              <a:buAutoNum type="arabicPeriod" startAt="5"/>
            </a:pPr>
            <a:r>
              <a:rPr lang="en-US" altLang="en-US" sz="1800" dirty="0"/>
              <a:t>Read about the world around you from any two sources: books, magazines, newspapers, the internet (with your parent's or guardian's permission), field manuals, etc. Topics may include Scouting, sports, environmental problems, politics, social issues, current events, nature, religion, etc. Discuss what you have learned with your counselor.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6296" y="84810"/>
            <a:ext cx="914400" cy="933450"/>
          </a:xfrm>
          <a:prstGeom prst="rect">
            <a:avLst/>
          </a:prstGeom>
        </p:spPr>
      </p:pic>
      <p:pic>
        <p:nvPicPr>
          <p:cNvPr id="3" name="Picture 2"/>
          <p:cNvPicPr>
            <a:picLocks noChangeAspect="1"/>
          </p:cNvPicPr>
          <p:nvPr/>
        </p:nvPicPr>
        <p:blipFill>
          <a:blip r:embed="rId3"/>
          <a:stretch>
            <a:fillRect/>
          </a:stretch>
        </p:blipFill>
        <p:spPr>
          <a:xfrm>
            <a:off x="1035909" y="3284984"/>
            <a:ext cx="2213843" cy="321956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9751" y="3284984"/>
            <a:ext cx="2452999" cy="321956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2750" y="3284984"/>
            <a:ext cx="2414670" cy="3219560"/>
          </a:xfrm>
          <a:prstGeom prst="rect">
            <a:avLst/>
          </a:prstGeom>
        </p:spPr>
      </p:pic>
    </p:spTree>
    <p:extLst>
      <p:ext uri="{BB962C8B-B14F-4D97-AF65-F5344CB8AC3E}">
        <p14:creationId xmlns:p14="http://schemas.microsoft.com/office/powerpoint/2010/main" val="13432381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ko-KR" dirty="0" smtClean="0"/>
              <a:t> Requirement 6</a:t>
            </a:r>
            <a:endParaRPr lang="ko-KR" altLang="en-US" dirty="0"/>
          </a:p>
        </p:txBody>
      </p:sp>
      <p:sp>
        <p:nvSpPr>
          <p:cNvPr id="7" name="Content Placeholder 6"/>
          <p:cNvSpPr>
            <a:spLocks noGrp="1"/>
          </p:cNvSpPr>
          <p:nvPr>
            <p:ph idx="10"/>
          </p:nvPr>
        </p:nvSpPr>
        <p:spPr>
          <a:xfrm>
            <a:off x="467544" y="1628800"/>
            <a:ext cx="8229600" cy="4248472"/>
          </a:xfrm>
        </p:spPr>
        <p:txBody>
          <a:bodyPr/>
          <a:lstStyle/>
          <a:p>
            <a:pPr marL="342900" lvl="0" indent="-342900" eaLnBrk="0" fontAlgn="base" latinLnBrk="0" hangingPunct="0">
              <a:spcBef>
                <a:spcPct val="0"/>
              </a:spcBef>
              <a:spcAft>
                <a:spcPct val="0"/>
              </a:spcAft>
              <a:buFont typeface="+mj-lt"/>
              <a:buAutoNum type="arabicPeriod" startAt="6"/>
            </a:pPr>
            <a:r>
              <a:rPr lang="en-US" altLang="en-US" sz="1800" dirty="0"/>
              <a:t>With your counselor's and parent's or guardian's permission, choose ONE of the following activities and devote at least four hours of service to that activity. Discuss your participation with your counselor.</a:t>
            </a:r>
          </a:p>
          <a:p>
            <a:pPr marL="1085850" lvl="1" indent="-342900" eaLnBrk="0" fontAlgn="base" latinLnBrk="0" hangingPunct="0">
              <a:spcBef>
                <a:spcPct val="0"/>
              </a:spcBef>
              <a:spcAft>
                <a:spcPct val="0"/>
              </a:spcAft>
              <a:buFont typeface="+mj-lt"/>
              <a:buAutoNum type="alphaLcPeriod"/>
            </a:pPr>
            <a:r>
              <a:rPr lang="en-US" altLang="en-US" sz="1800" dirty="0">
                <a:solidFill>
                  <a:schemeClr val="accent6">
                    <a:lumMod val="50000"/>
                  </a:schemeClr>
                </a:solidFill>
              </a:rPr>
              <a:t>Read to a sick, blind, or homebound person in a hospital or in an extended-care facility. </a:t>
            </a:r>
          </a:p>
          <a:p>
            <a:pPr marL="1085850" lvl="1" indent="-342900" eaLnBrk="0" fontAlgn="base" latinLnBrk="0" hangingPunct="0">
              <a:spcBef>
                <a:spcPct val="0"/>
              </a:spcBef>
              <a:spcAft>
                <a:spcPct val="0"/>
              </a:spcAft>
              <a:buFont typeface="+mj-lt"/>
              <a:buAutoNum type="alphaLcPeriod"/>
            </a:pPr>
            <a:r>
              <a:rPr lang="en-US" altLang="en-US" sz="1800" dirty="0">
                <a:solidFill>
                  <a:schemeClr val="accent6">
                    <a:lumMod val="50000"/>
                  </a:schemeClr>
                </a:solidFill>
              </a:rPr>
              <a:t>Perform volunteer work at your school library or a public library. </a:t>
            </a:r>
          </a:p>
          <a:p>
            <a:pPr marL="1085850" lvl="1" indent="-342900" eaLnBrk="0" fontAlgn="base" latinLnBrk="0" hangingPunct="0">
              <a:spcBef>
                <a:spcPct val="0"/>
              </a:spcBef>
              <a:spcAft>
                <a:spcPct val="0"/>
              </a:spcAft>
              <a:buFont typeface="+mj-lt"/>
              <a:buAutoNum type="alphaLcPeriod"/>
            </a:pPr>
            <a:r>
              <a:rPr lang="en-US" altLang="en-US" sz="1800" dirty="0">
                <a:solidFill>
                  <a:schemeClr val="accent6">
                    <a:lumMod val="50000"/>
                  </a:schemeClr>
                </a:solidFill>
              </a:rPr>
              <a:t>Read stories to younger children, in a group or individually. </a:t>
            </a:r>
          </a:p>
          <a:p>
            <a:pPr marL="1085850" lvl="1" indent="-342900" eaLnBrk="0" fontAlgn="base" latinLnBrk="0" hangingPunct="0">
              <a:spcBef>
                <a:spcPct val="0"/>
              </a:spcBef>
              <a:spcAft>
                <a:spcPct val="0"/>
              </a:spcAft>
              <a:buFont typeface="+mj-lt"/>
              <a:buAutoNum type="alphaLcPeriod"/>
            </a:pPr>
            <a:r>
              <a:rPr lang="en-US" altLang="en-US" sz="1800" dirty="0">
                <a:solidFill>
                  <a:schemeClr val="accent6">
                    <a:lumMod val="50000"/>
                  </a:schemeClr>
                </a:solidFill>
              </a:rPr>
              <a:t>Organize a book swap in your troop, school, or place of worship. </a:t>
            </a:r>
          </a:p>
          <a:p>
            <a:pPr marL="1085850" lvl="1" indent="-342900" eaLnBrk="0" fontAlgn="base" latinLnBrk="0" hangingPunct="0">
              <a:spcBef>
                <a:spcPct val="0"/>
              </a:spcBef>
              <a:spcAft>
                <a:spcPct val="0"/>
              </a:spcAft>
              <a:buFont typeface="+mj-lt"/>
              <a:buAutoNum type="alphaLcPeriod"/>
            </a:pPr>
            <a:r>
              <a:rPr lang="en-US" altLang="en-US" sz="1800" dirty="0">
                <a:solidFill>
                  <a:schemeClr val="accent6">
                    <a:lumMod val="50000"/>
                  </a:schemeClr>
                </a:solidFill>
              </a:rPr>
              <a:t>Organize a book drive to collect books. Donate them to an organization in need.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6296" y="84810"/>
            <a:ext cx="914400" cy="9334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3" y="5170017"/>
            <a:ext cx="1758043" cy="151191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5747" y="5013176"/>
            <a:ext cx="1668758" cy="1668758"/>
          </a:xfrm>
          <a:prstGeom prst="rect">
            <a:avLst/>
          </a:prstGeom>
        </p:spPr>
      </p:pic>
      <p:pic>
        <p:nvPicPr>
          <p:cNvPr id="6" name="Picture 5"/>
          <p:cNvPicPr>
            <a:picLocks noChangeAspect="1"/>
          </p:cNvPicPr>
          <p:nvPr/>
        </p:nvPicPr>
        <p:blipFill>
          <a:blip r:embed="rId5"/>
          <a:stretch>
            <a:fillRect/>
          </a:stretch>
        </p:blipFill>
        <p:spPr>
          <a:xfrm>
            <a:off x="4961890" y="4908182"/>
            <a:ext cx="2663230" cy="1773753"/>
          </a:xfrm>
          <a:prstGeom prst="rect">
            <a:avLst/>
          </a:prstGeom>
        </p:spPr>
      </p:pic>
    </p:spTree>
    <p:extLst>
      <p:ext uri="{BB962C8B-B14F-4D97-AF65-F5344CB8AC3E}">
        <p14:creationId xmlns:p14="http://schemas.microsoft.com/office/powerpoint/2010/main" val="20582543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19672" y="332656"/>
            <a:ext cx="7524328" cy="1069514"/>
          </a:xfrm>
        </p:spPr>
        <p:txBody>
          <a:bodyPr/>
          <a:lstStyle/>
          <a:p>
            <a:r>
              <a:rPr lang="en-US" altLang="ko-KR" dirty="0" smtClean="0"/>
              <a:t>Reading Merit Badge Requirements</a:t>
            </a:r>
            <a:endParaRPr lang="ko-KR" altLang="en-US" dirty="0"/>
          </a:p>
        </p:txBody>
      </p:sp>
      <p:sp>
        <p:nvSpPr>
          <p:cNvPr id="13" name="Content Placeholder 12"/>
          <p:cNvSpPr>
            <a:spLocks noGrp="1"/>
          </p:cNvSpPr>
          <p:nvPr>
            <p:ph idx="10"/>
          </p:nvPr>
        </p:nvSpPr>
        <p:spPr/>
        <p:txBody>
          <a:bodyPr/>
          <a:lstStyle/>
          <a:p>
            <a:pPr marL="342900" lvl="0" indent="-342900" eaLnBrk="0" fontAlgn="base" latinLnBrk="0" hangingPunct="0">
              <a:spcBef>
                <a:spcPct val="0"/>
              </a:spcBef>
              <a:spcAft>
                <a:spcPct val="0"/>
              </a:spcAft>
              <a:buFont typeface="+mj-lt"/>
              <a:buAutoNum type="arabicPeriod" startAt="4"/>
            </a:pPr>
            <a:r>
              <a:rPr lang="en-US" altLang="en-US" sz="1800" dirty="0" smtClean="0"/>
              <a:t>Read </a:t>
            </a:r>
            <a:r>
              <a:rPr lang="en-US" altLang="en-US" sz="1800" dirty="0"/>
              <a:t>a nonfiction book or magazine that teaches you how to do something like cooking, wood-building projects, video game design, science experiments, knot-tying, etc. With your counselor's and parent's or guardian's permission, complete a project from the book. Share your experience with your merit badge counselor. Reading a merit badge pamphlet will not count toward completing this requirement. </a:t>
            </a:r>
          </a:p>
          <a:p>
            <a:pPr marL="342900" lvl="0" indent="-342900" eaLnBrk="0" fontAlgn="base" latinLnBrk="0" hangingPunct="0">
              <a:spcBef>
                <a:spcPct val="0"/>
              </a:spcBef>
              <a:spcAft>
                <a:spcPct val="0"/>
              </a:spcAft>
              <a:buFont typeface="+mj-lt"/>
              <a:buAutoNum type="arabicPeriod" startAt="4"/>
            </a:pPr>
            <a:r>
              <a:rPr lang="en-US" altLang="en-US" sz="1800" dirty="0"/>
              <a:t>Read about the world around you from any two sources: books, magazines, newspapers, the internet (with your parent's or guardian's permission), field manuals, etc. Topics may include Scouting, sports, environmental problems, politics, social issues, current events, nature, religion, etc. Discuss what you have learned with your counselor.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8304" y="400688"/>
            <a:ext cx="914400" cy="933450"/>
          </a:xfrm>
          <a:prstGeom prst="rect">
            <a:avLst/>
          </a:prstGeom>
        </p:spPr>
      </p:pic>
    </p:spTree>
    <p:extLst>
      <p:ext uri="{BB962C8B-B14F-4D97-AF65-F5344CB8AC3E}">
        <p14:creationId xmlns:p14="http://schemas.microsoft.com/office/powerpoint/2010/main" val="763809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19672" y="332656"/>
            <a:ext cx="7524328" cy="1069514"/>
          </a:xfrm>
        </p:spPr>
        <p:txBody>
          <a:bodyPr/>
          <a:lstStyle/>
          <a:p>
            <a:r>
              <a:rPr lang="en-US" altLang="ko-KR" dirty="0" smtClean="0"/>
              <a:t>Reading Merit Badge Requirements</a:t>
            </a:r>
            <a:endParaRPr lang="ko-KR" altLang="en-US" dirty="0"/>
          </a:p>
        </p:txBody>
      </p:sp>
      <p:sp>
        <p:nvSpPr>
          <p:cNvPr id="13" name="Content Placeholder 12"/>
          <p:cNvSpPr>
            <a:spLocks noGrp="1"/>
          </p:cNvSpPr>
          <p:nvPr>
            <p:ph idx="10"/>
          </p:nvPr>
        </p:nvSpPr>
        <p:spPr/>
        <p:txBody>
          <a:bodyPr/>
          <a:lstStyle/>
          <a:p>
            <a:pPr marL="342900" lvl="0" indent="-342900" eaLnBrk="0" fontAlgn="base" latinLnBrk="0" hangingPunct="0">
              <a:spcBef>
                <a:spcPct val="0"/>
              </a:spcBef>
              <a:spcAft>
                <a:spcPct val="0"/>
              </a:spcAft>
              <a:buFont typeface="+mj-lt"/>
              <a:buAutoNum type="arabicPeriod" startAt="6"/>
            </a:pPr>
            <a:r>
              <a:rPr lang="en-US" altLang="en-US" sz="1800" dirty="0" smtClean="0"/>
              <a:t>With </a:t>
            </a:r>
            <a:r>
              <a:rPr lang="en-US" altLang="en-US" sz="1800" dirty="0"/>
              <a:t>your counselor's and parent's or guardian's permission, choose ONE of the following activities and devote at least four hours of service to that activity. Discuss your participation with your </a:t>
            </a:r>
            <a:r>
              <a:rPr lang="en-US" altLang="en-US" sz="1800" dirty="0" smtClean="0"/>
              <a:t>counselor.</a:t>
            </a:r>
          </a:p>
          <a:p>
            <a:pPr marL="1085850" lvl="1" indent="-342900" eaLnBrk="0" fontAlgn="base" latinLnBrk="0" hangingPunct="0">
              <a:spcBef>
                <a:spcPct val="0"/>
              </a:spcBef>
              <a:spcAft>
                <a:spcPct val="0"/>
              </a:spcAft>
              <a:buFont typeface="+mj-lt"/>
              <a:buAutoNum type="alphaLcPeriod"/>
            </a:pPr>
            <a:r>
              <a:rPr lang="en-US" altLang="en-US" sz="1800" dirty="0" smtClean="0">
                <a:solidFill>
                  <a:schemeClr val="accent6">
                    <a:lumMod val="50000"/>
                  </a:schemeClr>
                </a:solidFill>
              </a:rPr>
              <a:t>Read </a:t>
            </a:r>
            <a:r>
              <a:rPr lang="en-US" altLang="en-US" sz="1800" dirty="0">
                <a:solidFill>
                  <a:schemeClr val="accent6">
                    <a:lumMod val="50000"/>
                  </a:schemeClr>
                </a:solidFill>
              </a:rPr>
              <a:t>to a sick, blind, or homebound person in a hospital or in an extended-care facility. </a:t>
            </a:r>
            <a:endParaRPr lang="en-US" altLang="en-US" sz="1800" dirty="0" smtClean="0">
              <a:solidFill>
                <a:schemeClr val="accent6">
                  <a:lumMod val="50000"/>
                </a:schemeClr>
              </a:solidFill>
            </a:endParaRPr>
          </a:p>
          <a:p>
            <a:pPr marL="1085850" lvl="1" indent="-342900" eaLnBrk="0" fontAlgn="base" latinLnBrk="0" hangingPunct="0">
              <a:spcBef>
                <a:spcPct val="0"/>
              </a:spcBef>
              <a:spcAft>
                <a:spcPct val="0"/>
              </a:spcAft>
              <a:buFont typeface="+mj-lt"/>
              <a:buAutoNum type="alphaLcPeriod"/>
            </a:pPr>
            <a:r>
              <a:rPr lang="en-US" altLang="en-US" sz="1800" dirty="0" smtClean="0">
                <a:solidFill>
                  <a:schemeClr val="accent6">
                    <a:lumMod val="50000"/>
                  </a:schemeClr>
                </a:solidFill>
              </a:rPr>
              <a:t>Perform </a:t>
            </a:r>
            <a:r>
              <a:rPr lang="en-US" altLang="en-US" sz="1800" dirty="0">
                <a:solidFill>
                  <a:schemeClr val="accent6">
                    <a:lumMod val="50000"/>
                  </a:schemeClr>
                </a:solidFill>
              </a:rPr>
              <a:t>volunteer work at your school library or a public library. </a:t>
            </a:r>
            <a:endParaRPr lang="en-US" altLang="en-US" sz="1800" dirty="0" smtClean="0">
              <a:solidFill>
                <a:schemeClr val="accent6">
                  <a:lumMod val="50000"/>
                </a:schemeClr>
              </a:solidFill>
            </a:endParaRPr>
          </a:p>
          <a:p>
            <a:pPr marL="1085850" lvl="1" indent="-342900" eaLnBrk="0" fontAlgn="base" latinLnBrk="0" hangingPunct="0">
              <a:spcBef>
                <a:spcPct val="0"/>
              </a:spcBef>
              <a:spcAft>
                <a:spcPct val="0"/>
              </a:spcAft>
              <a:buFont typeface="+mj-lt"/>
              <a:buAutoNum type="alphaLcPeriod"/>
            </a:pPr>
            <a:r>
              <a:rPr lang="en-US" altLang="en-US" sz="1800" dirty="0" smtClean="0">
                <a:solidFill>
                  <a:schemeClr val="accent6">
                    <a:lumMod val="50000"/>
                  </a:schemeClr>
                </a:solidFill>
              </a:rPr>
              <a:t>Read </a:t>
            </a:r>
            <a:r>
              <a:rPr lang="en-US" altLang="en-US" sz="1800" dirty="0">
                <a:solidFill>
                  <a:schemeClr val="accent6">
                    <a:lumMod val="50000"/>
                  </a:schemeClr>
                </a:solidFill>
              </a:rPr>
              <a:t>stories to younger children, in a group or individually. </a:t>
            </a:r>
            <a:endParaRPr lang="en-US" altLang="en-US" sz="1800" dirty="0" smtClean="0">
              <a:solidFill>
                <a:schemeClr val="accent6">
                  <a:lumMod val="50000"/>
                </a:schemeClr>
              </a:solidFill>
            </a:endParaRPr>
          </a:p>
          <a:p>
            <a:pPr marL="1085850" lvl="1" indent="-342900" eaLnBrk="0" fontAlgn="base" latinLnBrk="0" hangingPunct="0">
              <a:spcBef>
                <a:spcPct val="0"/>
              </a:spcBef>
              <a:spcAft>
                <a:spcPct val="0"/>
              </a:spcAft>
              <a:buFont typeface="+mj-lt"/>
              <a:buAutoNum type="alphaLcPeriod"/>
            </a:pPr>
            <a:r>
              <a:rPr lang="en-US" altLang="en-US" sz="1800" dirty="0" smtClean="0">
                <a:solidFill>
                  <a:schemeClr val="accent6">
                    <a:lumMod val="50000"/>
                  </a:schemeClr>
                </a:solidFill>
              </a:rPr>
              <a:t>Organize </a:t>
            </a:r>
            <a:r>
              <a:rPr lang="en-US" altLang="en-US" sz="1800" dirty="0">
                <a:solidFill>
                  <a:schemeClr val="accent6">
                    <a:lumMod val="50000"/>
                  </a:schemeClr>
                </a:solidFill>
              </a:rPr>
              <a:t>a book swap in your troop, school, or place of worship. </a:t>
            </a:r>
            <a:endParaRPr lang="en-US" altLang="en-US" sz="1800" dirty="0" smtClean="0">
              <a:solidFill>
                <a:schemeClr val="accent6">
                  <a:lumMod val="50000"/>
                </a:schemeClr>
              </a:solidFill>
            </a:endParaRPr>
          </a:p>
          <a:p>
            <a:pPr marL="1085850" lvl="1" indent="-342900" eaLnBrk="0" fontAlgn="base" latinLnBrk="0" hangingPunct="0">
              <a:spcBef>
                <a:spcPct val="0"/>
              </a:spcBef>
              <a:spcAft>
                <a:spcPct val="0"/>
              </a:spcAft>
              <a:buFont typeface="+mj-lt"/>
              <a:buAutoNum type="alphaLcPeriod"/>
            </a:pPr>
            <a:r>
              <a:rPr lang="en-US" altLang="en-US" sz="1800" dirty="0" smtClean="0">
                <a:solidFill>
                  <a:schemeClr val="accent6">
                    <a:lumMod val="50000"/>
                  </a:schemeClr>
                </a:solidFill>
              </a:rPr>
              <a:t>Organize </a:t>
            </a:r>
            <a:r>
              <a:rPr lang="en-US" altLang="en-US" sz="1800" dirty="0">
                <a:solidFill>
                  <a:schemeClr val="accent6">
                    <a:lumMod val="50000"/>
                  </a:schemeClr>
                </a:solidFill>
              </a:rPr>
              <a:t>a book drive to collect books. Donate them to an organization in need.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8304" y="400688"/>
            <a:ext cx="914400" cy="933450"/>
          </a:xfrm>
          <a:prstGeom prst="rect">
            <a:avLst/>
          </a:prstGeom>
        </p:spPr>
      </p:pic>
    </p:spTree>
    <p:extLst>
      <p:ext uri="{BB962C8B-B14F-4D97-AF65-F5344CB8AC3E}">
        <p14:creationId xmlns:p14="http://schemas.microsoft.com/office/powerpoint/2010/main" val="30864335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ko-KR" dirty="0" smtClean="0"/>
              <a:t> Requirement 1</a:t>
            </a:r>
            <a:endParaRPr lang="ko-KR" altLang="en-US" dirty="0"/>
          </a:p>
        </p:txBody>
      </p:sp>
      <p:sp>
        <p:nvSpPr>
          <p:cNvPr id="7" name="Content Placeholder 6"/>
          <p:cNvSpPr>
            <a:spLocks noGrp="1"/>
          </p:cNvSpPr>
          <p:nvPr>
            <p:ph idx="10"/>
          </p:nvPr>
        </p:nvSpPr>
        <p:spPr>
          <a:xfrm>
            <a:off x="467544" y="1628800"/>
            <a:ext cx="8229600" cy="4248472"/>
          </a:xfrm>
        </p:spPr>
        <p:txBody>
          <a:bodyPr/>
          <a:lstStyle/>
          <a:p>
            <a:pPr marL="342900" lvl="0" indent="-342900" eaLnBrk="0" fontAlgn="base" latinLnBrk="0" hangingPunct="0">
              <a:spcBef>
                <a:spcPct val="0"/>
              </a:spcBef>
              <a:spcAft>
                <a:spcPct val="0"/>
              </a:spcAft>
              <a:buFont typeface="+mj-lt"/>
              <a:buAutoNum type="arabicPeriod"/>
            </a:pPr>
            <a:r>
              <a:rPr lang="en-US" altLang="en-US" sz="1800" dirty="0"/>
              <a:t>Do EACH of the following:</a:t>
            </a:r>
          </a:p>
          <a:p>
            <a:pPr marL="1085850" lvl="1" indent="-342900" eaLnBrk="0" fontAlgn="base" latinLnBrk="0" hangingPunct="0">
              <a:spcBef>
                <a:spcPct val="0"/>
              </a:spcBef>
              <a:spcAft>
                <a:spcPct val="0"/>
              </a:spcAft>
              <a:buFont typeface="+mj-lt"/>
              <a:buAutoNum type="alphaLcPeriod"/>
            </a:pPr>
            <a:r>
              <a:rPr lang="en-US" altLang="en-US" sz="1800" dirty="0">
                <a:solidFill>
                  <a:schemeClr val="accent6">
                    <a:lumMod val="50000"/>
                  </a:schemeClr>
                </a:solidFill>
              </a:rPr>
              <a:t>Take a tour of a library. Discuss with your counselor how the library is organized and what resources and/or services are offered in the library. </a:t>
            </a:r>
          </a:p>
          <a:p>
            <a:pPr marL="1085850" lvl="1" indent="-342900" eaLnBrk="0" fontAlgn="base" latinLnBrk="0" hangingPunct="0">
              <a:spcBef>
                <a:spcPct val="0"/>
              </a:spcBef>
              <a:spcAft>
                <a:spcPct val="0"/>
              </a:spcAft>
              <a:buFont typeface="+mj-lt"/>
              <a:buAutoNum type="alphaLcPeriod"/>
            </a:pPr>
            <a:r>
              <a:rPr lang="en-US" altLang="en-US" sz="1800" dirty="0">
                <a:solidFill>
                  <a:schemeClr val="accent6">
                    <a:lumMod val="50000"/>
                  </a:schemeClr>
                </a:solidFill>
              </a:rPr>
              <a:t>Learn how to search a library's card catalog or computerized catalog by author, title, and subject. </a:t>
            </a:r>
          </a:p>
          <a:p>
            <a:pPr marL="1085850" lvl="1" indent="-342900" eaLnBrk="0" fontAlgn="base" latinLnBrk="0" hangingPunct="0">
              <a:spcBef>
                <a:spcPct val="0"/>
              </a:spcBef>
              <a:spcAft>
                <a:spcPct val="0"/>
              </a:spcAft>
              <a:buFont typeface="+mj-lt"/>
              <a:buAutoNum type="alphaLcPeriod"/>
            </a:pPr>
            <a:r>
              <a:rPr lang="en-US" altLang="en-US" sz="1800" dirty="0">
                <a:solidFill>
                  <a:schemeClr val="accent6">
                    <a:lumMod val="50000"/>
                  </a:schemeClr>
                </a:solidFill>
              </a:rPr>
              <a:t>In a library, search the card catalog or computerized catalog for six books of four different types, such as poetry, fiction, nonfiction, and biographies. </a:t>
            </a:r>
          </a:p>
          <a:p>
            <a:pPr marL="1085850" lvl="1" indent="-342900" eaLnBrk="0" fontAlgn="base" latinLnBrk="0" hangingPunct="0">
              <a:spcBef>
                <a:spcPct val="0"/>
              </a:spcBef>
              <a:spcAft>
                <a:spcPct val="0"/>
              </a:spcAft>
              <a:buFont typeface="+mj-lt"/>
              <a:buAutoNum type="alphaLcPeriod"/>
            </a:pPr>
            <a:r>
              <a:rPr lang="en-US" altLang="en-US" sz="1800" dirty="0">
                <a:solidFill>
                  <a:schemeClr val="accent6">
                    <a:lumMod val="50000"/>
                  </a:schemeClr>
                </a:solidFill>
              </a:rPr>
              <a:t>With the assistance of your merit badge counselor or the librarian, see if you can locate on the shelves the six books you selected. </a:t>
            </a:r>
          </a:p>
          <a:p>
            <a:endParaRPr lang="ko-KR" altLang="en-US" dirty="0">
              <a:latin typeface="Arial" pitchFamily="34" charset="0"/>
              <a:cs typeface="Arial"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6296" y="84810"/>
            <a:ext cx="914400" cy="933450"/>
          </a:xfrm>
          <a:prstGeom prst="rect">
            <a:avLst/>
          </a:prstGeom>
        </p:spPr>
      </p:pic>
    </p:spTree>
    <p:extLst>
      <p:ext uri="{BB962C8B-B14F-4D97-AF65-F5344CB8AC3E}">
        <p14:creationId xmlns:p14="http://schemas.microsoft.com/office/powerpoint/2010/main" val="30082581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052736"/>
          </a:xfrm>
        </p:spPr>
        <p:txBody>
          <a:bodyPr/>
          <a:lstStyle/>
          <a:p>
            <a:r>
              <a:rPr lang="en-US" dirty="0" smtClean="0">
                <a:solidFill>
                  <a:schemeClr val="bg1"/>
                </a:solidFill>
                <a:latin typeface="Malgun Gothic" panose="020B0503020000020004" pitchFamily="34" charset="-127"/>
                <a:ea typeface="Malgun Gothic" panose="020B0503020000020004" pitchFamily="34" charset="-127"/>
              </a:rPr>
              <a:t>1a. Library Organization</a:t>
            </a:r>
            <a:endParaRPr lang="en-US" dirty="0">
              <a:solidFill>
                <a:schemeClr val="bg1"/>
              </a:solidFill>
              <a:latin typeface="Malgun Gothic" panose="020B0503020000020004" pitchFamily="34" charset="-127"/>
              <a:ea typeface="Malgun Gothic" panose="020B0503020000020004" pitchFamily="34" charset="-127"/>
            </a:endParaRPr>
          </a:p>
        </p:txBody>
      </p:sp>
      <p:sp>
        <p:nvSpPr>
          <p:cNvPr id="6" name="Content Placeholder 5"/>
          <p:cNvSpPr>
            <a:spLocks noGrp="1"/>
          </p:cNvSpPr>
          <p:nvPr>
            <p:ph idx="1"/>
          </p:nvPr>
        </p:nvSpPr>
        <p:spPr>
          <a:xfrm>
            <a:off x="251520" y="1412776"/>
            <a:ext cx="5400600" cy="5184576"/>
          </a:xfrm>
        </p:spPr>
        <p:txBody>
          <a:bodyPr>
            <a:normAutofit/>
          </a:bodyPr>
          <a:lstStyle/>
          <a:p>
            <a:r>
              <a:rPr lang="en-US" sz="1800" dirty="0" smtClean="0">
                <a:solidFill>
                  <a:schemeClr val="accent6">
                    <a:lumMod val="50000"/>
                  </a:schemeClr>
                </a:solidFill>
                <a:latin typeface="Malgun Gothic" panose="020B0503020000020004" pitchFamily="34" charset="-127"/>
                <a:ea typeface="Malgun Gothic" panose="020B0503020000020004" pitchFamily="34" charset="-127"/>
              </a:rPr>
              <a:t>Libraries use classification systems to organize the books on the shelves. </a:t>
            </a:r>
          </a:p>
          <a:p>
            <a:r>
              <a:rPr lang="en-US" sz="1800" dirty="0" smtClean="0">
                <a:solidFill>
                  <a:schemeClr val="accent6">
                    <a:lumMod val="50000"/>
                  </a:schemeClr>
                </a:solidFill>
                <a:latin typeface="Malgun Gothic" panose="020B0503020000020004" pitchFamily="34" charset="-127"/>
                <a:ea typeface="Malgun Gothic" panose="020B0503020000020004" pitchFamily="34" charset="-127"/>
              </a:rPr>
              <a:t>A classification system uses letters and/or numbers (call numbers) to arrange the books so that books on the same topic are together. </a:t>
            </a:r>
          </a:p>
          <a:p>
            <a:r>
              <a:rPr lang="en-US" sz="1800" dirty="0" smtClean="0">
                <a:solidFill>
                  <a:schemeClr val="accent6">
                    <a:lumMod val="50000"/>
                  </a:schemeClr>
                </a:solidFill>
                <a:latin typeface="Malgun Gothic" panose="020B0503020000020004" pitchFamily="34" charset="-127"/>
                <a:ea typeface="Malgun Gothic" panose="020B0503020000020004" pitchFamily="34" charset="-127"/>
              </a:rPr>
              <a:t>This arrangement results in "serendipitous browsing:" you find one book in the catalog, go to the shelf, and, an even better book is sitting right next to it.</a:t>
            </a:r>
          </a:p>
          <a:p>
            <a:r>
              <a:rPr lang="en-US" sz="1800" dirty="0" smtClean="0">
                <a:solidFill>
                  <a:schemeClr val="accent6">
                    <a:lumMod val="50000"/>
                  </a:schemeClr>
                </a:solidFill>
                <a:latin typeface="Malgun Gothic" panose="020B0503020000020004" pitchFamily="34" charset="-127"/>
                <a:ea typeface="Malgun Gothic" panose="020B0503020000020004" pitchFamily="34" charset="-127"/>
              </a:rPr>
              <a:t>Libraries in the United States generally use either the Library of Congress Classification System (LC) or the Dewey Decimal Classification System to organize their books. </a:t>
            </a:r>
          </a:p>
          <a:p>
            <a:r>
              <a:rPr lang="en-US" sz="1800" dirty="0" smtClean="0">
                <a:solidFill>
                  <a:schemeClr val="accent6">
                    <a:lumMod val="50000"/>
                  </a:schemeClr>
                </a:solidFill>
                <a:latin typeface="Malgun Gothic" panose="020B0503020000020004" pitchFamily="34" charset="-127"/>
                <a:ea typeface="Malgun Gothic" panose="020B0503020000020004" pitchFamily="34" charset="-127"/>
              </a:rPr>
              <a:t>Most academic libraries use LC, and most public libraries and K-12 school libraries use Dewey.</a:t>
            </a:r>
            <a:endParaRPr lang="en-US" sz="1800" dirty="0" smtClean="0">
              <a:latin typeface="Malgun Gothic" panose="020B0503020000020004" pitchFamily="34" charset="-127"/>
              <a:ea typeface="Malgun Gothic" panose="020B0503020000020004" pitchFamily="34" charset="-127"/>
            </a:endParaRPr>
          </a:p>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368" y="1484784"/>
            <a:ext cx="3323861" cy="2492896"/>
          </a:xfrm>
          <a:prstGeom prst="rect">
            <a:avLst/>
          </a:prstGeom>
        </p:spPr>
      </p:pic>
    </p:spTree>
    <p:extLst>
      <p:ext uri="{BB962C8B-B14F-4D97-AF65-F5344CB8AC3E}">
        <p14:creationId xmlns:p14="http://schemas.microsoft.com/office/powerpoint/2010/main" val="41028391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b="0" dirty="0" smtClean="0">
                <a:latin typeface="+mj-lt"/>
              </a:rPr>
              <a:t>1a. Library Organization</a:t>
            </a:r>
            <a:endParaRPr lang="en-US" sz="4400" b="0" dirty="0">
              <a:latin typeface="+mj-lt"/>
            </a:endParaRPr>
          </a:p>
        </p:txBody>
      </p:sp>
      <p:sp>
        <p:nvSpPr>
          <p:cNvPr id="3" name="Content Placeholder 2"/>
          <p:cNvSpPr>
            <a:spLocks noGrp="1"/>
          </p:cNvSpPr>
          <p:nvPr>
            <p:ph idx="1"/>
          </p:nvPr>
        </p:nvSpPr>
        <p:spPr>
          <a:xfrm>
            <a:off x="457200" y="1124744"/>
            <a:ext cx="8229600" cy="936105"/>
          </a:xfrm>
        </p:spPr>
        <p:txBody>
          <a:bodyPr/>
          <a:lstStyle/>
          <a:p>
            <a:pPr lvl="0" eaLnBrk="0" fontAlgn="base" latinLnBrk="0" hangingPunct="0">
              <a:spcBef>
                <a:spcPct val="0"/>
              </a:spcBef>
              <a:spcAft>
                <a:spcPct val="0"/>
              </a:spcAft>
            </a:pPr>
            <a:r>
              <a:rPr lang="en-US" altLang="en-US" sz="3600" b="1" dirty="0">
                <a:latin typeface="+mj-lt"/>
              </a:rPr>
              <a:t>The Dewey Decimal System (DDC)</a:t>
            </a:r>
          </a:p>
          <a:p>
            <a:pPr lvl="0" eaLnBrk="0" fontAlgn="base" latinLnBrk="0" hangingPunct="0">
              <a:spcBef>
                <a:spcPct val="0"/>
              </a:spcBef>
              <a:spcAft>
                <a:spcPct val="0"/>
              </a:spcAft>
            </a:pPr>
            <a:r>
              <a:rPr lang="en-US" altLang="en-US" b="1" i="1" dirty="0">
                <a:latin typeface="+mj-lt"/>
              </a:rPr>
              <a:t>How to read call numbers in a public library</a:t>
            </a:r>
            <a:endParaRPr lang="en-US" altLang="en-US" b="1" dirty="0">
              <a:latin typeface="+mj-lt"/>
            </a:endParaRPr>
          </a:p>
        </p:txBody>
      </p:sp>
      <p:sp>
        <p:nvSpPr>
          <p:cNvPr id="8" name="Content Placeholder 7"/>
          <p:cNvSpPr>
            <a:spLocks noGrp="1"/>
          </p:cNvSpPr>
          <p:nvPr>
            <p:ph idx="10"/>
          </p:nvPr>
        </p:nvSpPr>
        <p:spPr>
          <a:xfrm>
            <a:off x="179512" y="2237801"/>
            <a:ext cx="4752528" cy="3600400"/>
          </a:xfrm>
        </p:spPr>
        <p:txBody>
          <a:bodyPr/>
          <a:lstStyle/>
          <a:p>
            <a:pPr lvl="0" eaLnBrk="0" fontAlgn="base" latinLnBrk="0" hangingPunct="0">
              <a:spcBef>
                <a:spcPct val="0"/>
              </a:spcBef>
              <a:spcAft>
                <a:spcPct val="0"/>
              </a:spcAft>
            </a:pPr>
            <a:r>
              <a:rPr lang="en-US" altLang="en-US" sz="1800" dirty="0"/>
              <a:t>DDC works well in smaller libraries, but it isn't specific enough for large, diverse collections. </a:t>
            </a:r>
          </a:p>
          <a:p>
            <a:pPr lvl="0" eaLnBrk="0" fontAlgn="base" latinLnBrk="0" hangingPunct="0">
              <a:spcBef>
                <a:spcPct val="0"/>
              </a:spcBef>
              <a:spcAft>
                <a:spcPct val="0"/>
              </a:spcAft>
            </a:pPr>
            <a:r>
              <a:rPr lang="en-US" altLang="en-US" sz="1800" dirty="0"/>
              <a:t>Tips for finding books using Dewey Decimal call numbers:</a:t>
            </a:r>
          </a:p>
          <a:p>
            <a:pPr marL="285750" lvl="0" indent="-285750" eaLnBrk="0" fontAlgn="base" latinLnBrk="0" hangingPunct="0">
              <a:spcBef>
                <a:spcPct val="0"/>
              </a:spcBef>
              <a:spcAft>
                <a:spcPct val="0"/>
              </a:spcAft>
              <a:buFont typeface="Arial" panose="020B0604020202020204" pitchFamily="34" charset="0"/>
              <a:buChar char="•"/>
            </a:pPr>
            <a:r>
              <a:rPr lang="en-US" altLang="en-US" sz="1800" dirty="0"/>
              <a:t>The number before the decimal point is always treated as a whole number. </a:t>
            </a:r>
          </a:p>
          <a:p>
            <a:pPr marL="285750" lvl="0" indent="-285750" eaLnBrk="0" fontAlgn="base" latinLnBrk="0" hangingPunct="0">
              <a:spcBef>
                <a:spcPct val="0"/>
              </a:spcBef>
              <a:spcAft>
                <a:spcPct val="0"/>
              </a:spcAft>
              <a:buFont typeface="Arial" panose="020B0604020202020204" pitchFamily="34" charset="0"/>
              <a:buChar char="•"/>
            </a:pPr>
            <a:r>
              <a:rPr lang="en-US" altLang="en-US" sz="1800" dirty="0"/>
              <a:t>The numbers following the decimal point are treated as decimals. </a:t>
            </a:r>
          </a:p>
          <a:p>
            <a:pPr marL="285750" lvl="0" indent="-285750" eaLnBrk="0" fontAlgn="base" latinLnBrk="0" hangingPunct="0">
              <a:spcBef>
                <a:spcPct val="0"/>
              </a:spcBef>
              <a:spcAft>
                <a:spcPct val="0"/>
              </a:spcAft>
              <a:buFont typeface="Arial" panose="020B0604020202020204" pitchFamily="34" charset="0"/>
              <a:buChar char="•"/>
            </a:pPr>
            <a:r>
              <a:rPr lang="en-US" altLang="en-US" sz="1800" dirty="0"/>
              <a:t>If another letter appears after the decimal number, it is also arranged first by letter and then by decimal number. </a:t>
            </a:r>
          </a:p>
        </p:txBody>
      </p:sp>
      <p:graphicFrame>
        <p:nvGraphicFramePr>
          <p:cNvPr id="9" name="Content Placeholder 4"/>
          <p:cNvGraphicFramePr>
            <a:graphicFrameLocks/>
          </p:cNvGraphicFramePr>
          <p:nvPr>
            <p:extLst>
              <p:ext uri="{D42A27DB-BD31-4B8C-83A1-F6EECF244321}">
                <p14:modId xmlns:p14="http://schemas.microsoft.com/office/powerpoint/2010/main" val="2083554297"/>
              </p:ext>
            </p:extLst>
          </p:nvPr>
        </p:nvGraphicFramePr>
        <p:xfrm>
          <a:off x="5364088" y="2237801"/>
          <a:ext cx="3456384" cy="3637122"/>
        </p:xfrm>
        <a:graphic>
          <a:graphicData uri="http://schemas.openxmlformats.org/drawingml/2006/table">
            <a:tbl>
              <a:tblPr/>
              <a:tblGrid>
                <a:gridCol w="720080"/>
                <a:gridCol w="2736304"/>
              </a:tblGrid>
              <a:tr h="257175">
                <a:tc gridSpan="2">
                  <a:txBody>
                    <a:bodyPr/>
                    <a:lstStyle/>
                    <a:p>
                      <a:r>
                        <a:rPr lang="en-US" sz="1300" b="1" dirty="0">
                          <a:solidFill>
                            <a:schemeClr val="accent6">
                              <a:lumMod val="50000"/>
                            </a:schemeClr>
                          </a:solidFill>
                        </a:rPr>
                        <a:t>DDC has ten major classes</a:t>
                      </a:r>
                      <a:r>
                        <a:rPr lang="en-US" sz="1300" dirty="0">
                          <a:solidFill>
                            <a:schemeClr val="accent6">
                              <a:lumMod val="50000"/>
                            </a:schemeClr>
                          </a:solidFill>
                        </a:rPr>
                        <a:t> </a:t>
                      </a:r>
                    </a:p>
                  </a:txBody>
                  <a:tcPr marL="64294" marR="64294" marT="32147" marB="32147" anchor="ctr">
                    <a:lnL>
                      <a:noFill/>
                    </a:lnL>
                    <a:lnR>
                      <a:noFill/>
                    </a:lnR>
                    <a:lnT>
                      <a:noFill/>
                    </a:lnT>
                    <a:lnB>
                      <a:noFill/>
                    </a:lnB>
                  </a:tcPr>
                </a:tc>
                <a:tc hMerge="1">
                  <a:txBody>
                    <a:bodyPr/>
                    <a:lstStyle/>
                    <a:p>
                      <a:endParaRPr lang="en-US" sz="1300" dirty="0">
                        <a:solidFill>
                          <a:schemeClr val="accent6">
                            <a:lumMod val="50000"/>
                          </a:schemeClr>
                        </a:solidFill>
                      </a:endParaRPr>
                    </a:p>
                  </a:txBody>
                  <a:tcPr marL="64294" marR="64294" marT="32147" marB="32147" anchor="ctr">
                    <a:lnL>
                      <a:noFill/>
                    </a:lnL>
                    <a:lnR>
                      <a:noFill/>
                    </a:lnR>
                    <a:lnT>
                      <a:noFill/>
                    </a:lnT>
                    <a:lnB>
                      <a:noFill/>
                    </a:lnB>
                  </a:tcPr>
                </a:tc>
              </a:tr>
              <a:tr h="257175">
                <a:tc>
                  <a:txBody>
                    <a:bodyPr/>
                    <a:lstStyle/>
                    <a:p>
                      <a:r>
                        <a:rPr lang="en-US" sz="1300" dirty="0">
                          <a:solidFill>
                            <a:schemeClr val="accent6">
                              <a:lumMod val="50000"/>
                            </a:schemeClr>
                          </a:solidFill>
                        </a:rPr>
                        <a:t>000 </a:t>
                      </a:r>
                    </a:p>
                  </a:txBody>
                  <a:tcPr marL="64294" marR="64294" marT="32147" marB="32147" anchor="ctr">
                    <a:lnL>
                      <a:noFill/>
                    </a:lnL>
                    <a:lnR>
                      <a:noFill/>
                    </a:lnR>
                    <a:lnT>
                      <a:noFill/>
                    </a:lnT>
                    <a:lnB>
                      <a:noFill/>
                    </a:lnB>
                  </a:tcPr>
                </a:tc>
                <a:tc>
                  <a:txBody>
                    <a:bodyPr/>
                    <a:lstStyle/>
                    <a:p>
                      <a:r>
                        <a:rPr lang="en-US" sz="1300" dirty="0">
                          <a:solidFill>
                            <a:schemeClr val="accent6">
                              <a:lumMod val="50000"/>
                            </a:schemeClr>
                          </a:solidFill>
                        </a:rPr>
                        <a:t>Generalities </a:t>
                      </a:r>
                    </a:p>
                  </a:txBody>
                  <a:tcPr marL="64294" marR="64294" marT="32147" marB="32147" anchor="ctr">
                    <a:lnL>
                      <a:noFill/>
                    </a:lnL>
                    <a:lnR>
                      <a:noFill/>
                    </a:lnR>
                    <a:lnT>
                      <a:noFill/>
                    </a:lnT>
                    <a:lnB>
                      <a:noFill/>
                    </a:lnB>
                  </a:tcPr>
                </a:tc>
              </a:tr>
              <a:tr h="450056">
                <a:tc>
                  <a:txBody>
                    <a:bodyPr/>
                    <a:lstStyle/>
                    <a:p>
                      <a:r>
                        <a:rPr lang="en-US" sz="1300" dirty="0">
                          <a:solidFill>
                            <a:schemeClr val="accent6">
                              <a:lumMod val="50000"/>
                            </a:schemeClr>
                          </a:solidFill>
                        </a:rPr>
                        <a:t>100 </a:t>
                      </a:r>
                    </a:p>
                  </a:txBody>
                  <a:tcPr marL="64294" marR="64294" marT="32147" marB="32147" anchor="ctr">
                    <a:lnL>
                      <a:noFill/>
                    </a:lnL>
                    <a:lnR>
                      <a:noFill/>
                    </a:lnR>
                    <a:lnT>
                      <a:noFill/>
                    </a:lnT>
                    <a:lnB>
                      <a:noFill/>
                    </a:lnB>
                  </a:tcPr>
                </a:tc>
                <a:tc>
                  <a:txBody>
                    <a:bodyPr/>
                    <a:lstStyle/>
                    <a:p>
                      <a:r>
                        <a:rPr lang="en-US" sz="1300" dirty="0">
                          <a:solidFill>
                            <a:schemeClr val="accent6">
                              <a:lumMod val="50000"/>
                            </a:schemeClr>
                          </a:solidFill>
                        </a:rPr>
                        <a:t>Philosophy/Psychology </a:t>
                      </a:r>
                    </a:p>
                  </a:txBody>
                  <a:tcPr marL="64294" marR="64294" marT="32147" marB="32147" anchor="ctr">
                    <a:lnL>
                      <a:noFill/>
                    </a:lnL>
                    <a:lnR>
                      <a:noFill/>
                    </a:lnR>
                    <a:lnT>
                      <a:noFill/>
                    </a:lnT>
                    <a:lnB>
                      <a:noFill/>
                    </a:lnB>
                  </a:tcPr>
                </a:tc>
              </a:tr>
              <a:tr h="257175">
                <a:tc>
                  <a:txBody>
                    <a:bodyPr/>
                    <a:lstStyle/>
                    <a:p>
                      <a:r>
                        <a:rPr lang="en-US" sz="1300" dirty="0">
                          <a:solidFill>
                            <a:schemeClr val="accent6">
                              <a:lumMod val="50000"/>
                            </a:schemeClr>
                          </a:solidFill>
                        </a:rPr>
                        <a:t>200 </a:t>
                      </a:r>
                    </a:p>
                  </a:txBody>
                  <a:tcPr marL="64294" marR="64294" marT="32147" marB="32147" anchor="ctr">
                    <a:lnL>
                      <a:noFill/>
                    </a:lnL>
                    <a:lnR>
                      <a:noFill/>
                    </a:lnR>
                    <a:lnT>
                      <a:noFill/>
                    </a:lnT>
                    <a:lnB>
                      <a:noFill/>
                    </a:lnB>
                  </a:tcPr>
                </a:tc>
                <a:tc>
                  <a:txBody>
                    <a:bodyPr/>
                    <a:lstStyle/>
                    <a:p>
                      <a:r>
                        <a:rPr lang="en-US" sz="1300" dirty="0">
                          <a:solidFill>
                            <a:schemeClr val="accent6">
                              <a:lumMod val="50000"/>
                            </a:schemeClr>
                          </a:solidFill>
                        </a:rPr>
                        <a:t>Religion </a:t>
                      </a:r>
                    </a:p>
                  </a:txBody>
                  <a:tcPr marL="64294" marR="64294" marT="32147" marB="32147" anchor="ctr">
                    <a:lnL>
                      <a:noFill/>
                    </a:lnL>
                    <a:lnR>
                      <a:noFill/>
                    </a:lnR>
                    <a:lnT>
                      <a:noFill/>
                    </a:lnT>
                    <a:lnB>
                      <a:noFill/>
                    </a:lnB>
                  </a:tcPr>
                </a:tc>
              </a:tr>
              <a:tr h="257175">
                <a:tc>
                  <a:txBody>
                    <a:bodyPr/>
                    <a:lstStyle/>
                    <a:p>
                      <a:r>
                        <a:rPr lang="en-US" sz="1300" dirty="0">
                          <a:solidFill>
                            <a:schemeClr val="accent6">
                              <a:lumMod val="50000"/>
                            </a:schemeClr>
                          </a:solidFill>
                        </a:rPr>
                        <a:t>300 </a:t>
                      </a:r>
                    </a:p>
                  </a:txBody>
                  <a:tcPr marL="64294" marR="64294" marT="32147" marB="32147" anchor="ctr">
                    <a:lnL>
                      <a:noFill/>
                    </a:lnL>
                    <a:lnR>
                      <a:noFill/>
                    </a:lnR>
                    <a:lnT>
                      <a:noFill/>
                    </a:lnT>
                    <a:lnB>
                      <a:noFill/>
                    </a:lnB>
                  </a:tcPr>
                </a:tc>
                <a:tc>
                  <a:txBody>
                    <a:bodyPr/>
                    <a:lstStyle/>
                    <a:p>
                      <a:r>
                        <a:rPr lang="en-US" sz="1300" dirty="0">
                          <a:solidFill>
                            <a:schemeClr val="accent6">
                              <a:lumMod val="50000"/>
                            </a:schemeClr>
                          </a:solidFill>
                        </a:rPr>
                        <a:t>Social Sciences </a:t>
                      </a:r>
                    </a:p>
                  </a:txBody>
                  <a:tcPr marL="64294" marR="64294" marT="32147" marB="32147" anchor="ctr">
                    <a:lnL>
                      <a:noFill/>
                    </a:lnL>
                    <a:lnR>
                      <a:noFill/>
                    </a:lnR>
                    <a:lnT>
                      <a:noFill/>
                    </a:lnT>
                    <a:lnB>
                      <a:noFill/>
                    </a:lnB>
                  </a:tcPr>
                </a:tc>
              </a:tr>
              <a:tr h="257175">
                <a:tc>
                  <a:txBody>
                    <a:bodyPr/>
                    <a:lstStyle/>
                    <a:p>
                      <a:r>
                        <a:rPr lang="en-US" sz="1300" dirty="0">
                          <a:solidFill>
                            <a:schemeClr val="accent6">
                              <a:lumMod val="50000"/>
                            </a:schemeClr>
                          </a:solidFill>
                        </a:rPr>
                        <a:t>400 </a:t>
                      </a:r>
                    </a:p>
                  </a:txBody>
                  <a:tcPr marL="64294" marR="64294" marT="32147" marB="32147" anchor="ctr">
                    <a:lnL>
                      <a:noFill/>
                    </a:lnL>
                    <a:lnR>
                      <a:noFill/>
                    </a:lnR>
                    <a:lnT>
                      <a:noFill/>
                    </a:lnT>
                    <a:lnB>
                      <a:noFill/>
                    </a:lnB>
                  </a:tcPr>
                </a:tc>
                <a:tc>
                  <a:txBody>
                    <a:bodyPr/>
                    <a:lstStyle/>
                    <a:p>
                      <a:r>
                        <a:rPr lang="en-US" sz="1300" dirty="0">
                          <a:solidFill>
                            <a:schemeClr val="accent6">
                              <a:lumMod val="50000"/>
                            </a:schemeClr>
                          </a:solidFill>
                        </a:rPr>
                        <a:t>Language </a:t>
                      </a:r>
                    </a:p>
                  </a:txBody>
                  <a:tcPr marL="64294" marR="64294" marT="32147" marB="32147" anchor="ctr">
                    <a:lnL>
                      <a:noFill/>
                    </a:lnL>
                    <a:lnR>
                      <a:noFill/>
                    </a:lnR>
                    <a:lnT>
                      <a:noFill/>
                    </a:lnT>
                    <a:lnB>
                      <a:noFill/>
                    </a:lnB>
                  </a:tcPr>
                </a:tc>
              </a:tr>
              <a:tr h="450056">
                <a:tc>
                  <a:txBody>
                    <a:bodyPr/>
                    <a:lstStyle/>
                    <a:p>
                      <a:r>
                        <a:rPr lang="en-US" sz="1300" dirty="0">
                          <a:solidFill>
                            <a:schemeClr val="accent6">
                              <a:lumMod val="50000"/>
                            </a:schemeClr>
                          </a:solidFill>
                        </a:rPr>
                        <a:t>500 </a:t>
                      </a:r>
                    </a:p>
                  </a:txBody>
                  <a:tcPr marL="64294" marR="64294" marT="32147" marB="32147" anchor="ctr">
                    <a:lnL>
                      <a:noFill/>
                    </a:lnL>
                    <a:lnR>
                      <a:noFill/>
                    </a:lnR>
                    <a:lnT>
                      <a:noFill/>
                    </a:lnT>
                    <a:lnB>
                      <a:noFill/>
                    </a:lnB>
                  </a:tcPr>
                </a:tc>
                <a:tc>
                  <a:txBody>
                    <a:bodyPr/>
                    <a:lstStyle/>
                    <a:p>
                      <a:r>
                        <a:rPr lang="en-US" sz="1300" dirty="0">
                          <a:solidFill>
                            <a:schemeClr val="accent6">
                              <a:lumMod val="50000"/>
                            </a:schemeClr>
                          </a:solidFill>
                        </a:rPr>
                        <a:t>Natural Sciences/Mathematics </a:t>
                      </a:r>
                    </a:p>
                  </a:txBody>
                  <a:tcPr marL="64294" marR="64294" marT="32147" marB="32147" anchor="ctr">
                    <a:lnL>
                      <a:noFill/>
                    </a:lnL>
                    <a:lnR>
                      <a:noFill/>
                    </a:lnR>
                    <a:lnT>
                      <a:noFill/>
                    </a:lnT>
                    <a:lnB>
                      <a:noFill/>
                    </a:lnB>
                  </a:tcPr>
                </a:tc>
              </a:tr>
              <a:tr h="257175">
                <a:tc>
                  <a:txBody>
                    <a:bodyPr/>
                    <a:lstStyle/>
                    <a:p>
                      <a:r>
                        <a:rPr lang="en-US" sz="1300" dirty="0">
                          <a:solidFill>
                            <a:schemeClr val="accent6">
                              <a:lumMod val="50000"/>
                            </a:schemeClr>
                          </a:solidFill>
                        </a:rPr>
                        <a:t>600 </a:t>
                      </a:r>
                    </a:p>
                  </a:txBody>
                  <a:tcPr marL="64294" marR="64294" marT="32147" marB="32147" anchor="ctr">
                    <a:lnL>
                      <a:noFill/>
                    </a:lnL>
                    <a:lnR>
                      <a:noFill/>
                    </a:lnR>
                    <a:lnT>
                      <a:noFill/>
                    </a:lnT>
                    <a:lnB>
                      <a:noFill/>
                    </a:lnB>
                  </a:tcPr>
                </a:tc>
                <a:tc>
                  <a:txBody>
                    <a:bodyPr/>
                    <a:lstStyle/>
                    <a:p>
                      <a:r>
                        <a:rPr lang="en-US" sz="1300" dirty="0">
                          <a:solidFill>
                            <a:schemeClr val="accent6">
                              <a:lumMod val="50000"/>
                            </a:schemeClr>
                          </a:solidFill>
                        </a:rPr>
                        <a:t>Technology </a:t>
                      </a:r>
                    </a:p>
                  </a:txBody>
                  <a:tcPr marL="64294" marR="64294" marT="32147" marB="32147" anchor="ctr">
                    <a:lnL>
                      <a:noFill/>
                    </a:lnL>
                    <a:lnR>
                      <a:noFill/>
                    </a:lnR>
                    <a:lnT>
                      <a:noFill/>
                    </a:lnT>
                    <a:lnB>
                      <a:noFill/>
                    </a:lnB>
                  </a:tcPr>
                </a:tc>
              </a:tr>
              <a:tr h="257175">
                <a:tc>
                  <a:txBody>
                    <a:bodyPr/>
                    <a:lstStyle/>
                    <a:p>
                      <a:r>
                        <a:rPr lang="en-US" sz="1300" dirty="0">
                          <a:solidFill>
                            <a:schemeClr val="accent6">
                              <a:lumMod val="50000"/>
                            </a:schemeClr>
                          </a:solidFill>
                        </a:rPr>
                        <a:t>700 </a:t>
                      </a:r>
                    </a:p>
                  </a:txBody>
                  <a:tcPr marL="64294" marR="64294" marT="32147" marB="32147" anchor="ctr">
                    <a:lnL>
                      <a:noFill/>
                    </a:lnL>
                    <a:lnR>
                      <a:noFill/>
                    </a:lnR>
                    <a:lnT>
                      <a:noFill/>
                    </a:lnT>
                    <a:lnB>
                      <a:noFill/>
                    </a:lnB>
                  </a:tcPr>
                </a:tc>
                <a:tc>
                  <a:txBody>
                    <a:bodyPr/>
                    <a:lstStyle/>
                    <a:p>
                      <a:r>
                        <a:rPr lang="en-US" sz="1300" dirty="0">
                          <a:solidFill>
                            <a:schemeClr val="accent6">
                              <a:lumMod val="50000"/>
                            </a:schemeClr>
                          </a:solidFill>
                        </a:rPr>
                        <a:t>The Arts </a:t>
                      </a:r>
                    </a:p>
                  </a:txBody>
                  <a:tcPr marL="64294" marR="64294" marT="32147" marB="32147" anchor="ctr">
                    <a:lnL>
                      <a:noFill/>
                    </a:lnL>
                    <a:lnR>
                      <a:noFill/>
                    </a:lnR>
                    <a:lnT>
                      <a:noFill/>
                    </a:lnT>
                    <a:lnB>
                      <a:noFill/>
                    </a:lnB>
                  </a:tcPr>
                </a:tc>
              </a:tr>
              <a:tr h="450056">
                <a:tc>
                  <a:txBody>
                    <a:bodyPr/>
                    <a:lstStyle/>
                    <a:p>
                      <a:r>
                        <a:rPr lang="en-US" sz="1300" dirty="0">
                          <a:solidFill>
                            <a:schemeClr val="accent6">
                              <a:lumMod val="50000"/>
                            </a:schemeClr>
                          </a:solidFill>
                        </a:rPr>
                        <a:t>800 </a:t>
                      </a:r>
                    </a:p>
                  </a:txBody>
                  <a:tcPr marL="64294" marR="64294" marT="32147" marB="32147" anchor="ctr">
                    <a:lnL>
                      <a:noFill/>
                    </a:lnL>
                    <a:lnR>
                      <a:noFill/>
                    </a:lnR>
                    <a:lnT>
                      <a:noFill/>
                    </a:lnT>
                    <a:lnB>
                      <a:noFill/>
                    </a:lnB>
                  </a:tcPr>
                </a:tc>
                <a:tc>
                  <a:txBody>
                    <a:bodyPr/>
                    <a:lstStyle/>
                    <a:p>
                      <a:r>
                        <a:rPr lang="en-US" sz="1300" dirty="0">
                          <a:solidFill>
                            <a:schemeClr val="accent6">
                              <a:lumMod val="50000"/>
                            </a:schemeClr>
                          </a:solidFill>
                        </a:rPr>
                        <a:t>Literature/Rhetoric </a:t>
                      </a:r>
                    </a:p>
                  </a:txBody>
                  <a:tcPr marL="64294" marR="64294" marT="32147" marB="32147" anchor="ctr">
                    <a:lnL>
                      <a:noFill/>
                    </a:lnL>
                    <a:lnR>
                      <a:noFill/>
                    </a:lnR>
                    <a:lnT>
                      <a:noFill/>
                    </a:lnT>
                    <a:lnB>
                      <a:noFill/>
                    </a:lnB>
                  </a:tcPr>
                </a:tc>
              </a:tr>
              <a:tr h="450056">
                <a:tc>
                  <a:txBody>
                    <a:bodyPr/>
                    <a:lstStyle/>
                    <a:p>
                      <a:r>
                        <a:rPr lang="en-US" sz="1300" dirty="0">
                          <a:solidFill>
                            <a:schemeClr val="accent6">
                              <a:lumMod val="50000"/>
                            </a:schemeClr>
                          </a:solidFill>
                        </a:rPr>
                        <a:t>900 </a:t>
                      </a:r>
                    </a:p>
                  </a:txBody>
                  <a:tcPr marL="64294" marR="64294" marT="32147" marB="32147" anchor="ctr">
                    <a:lnL>
                      <a:noFill/>
                    </a:lnL>
                    <a:lnR>
                      <a:noFill/>
                    </a:lnR>
                    <a:lnT>
                      <a:noFill/>
                    </a:lnT>
                    <a:lnB>
                      <a:noFill/>
                    </a:lnB>
                  </a:tcPr>
                </a:tc>
                <a:tc>
                  <a:txBody>
                    <a:bodyPr/>
                    <a:lstStyle/>
                    <a:p>
                      <a:r>
                        <a:rPr lang="en-US" sz="1300" dirty="0">
                          <a:solidFill>
                            <a:schemeClr val="accent6">
                              <a:lumMod val="50000"/>
                            </a:schemeClr>
                          </a:solidFill>
                        </a:rPr>
                        <a:t>Geography/History </a:t>
                      </a:r>
                    </a:p>
                  </a:txBody>
                  <a:tcPr marL="64294" marR="64294" marT="32147" marB="32147" anchor="ctr">
                    <a:lnL>
                      <a:noFill/>
                    </a:lnL>
                    <a:lnR>
                      <a:noFill/>
                    </a:lnR>
                    <a:lnT>
                      <a:noFill/>
                    </a:lnT>
                    <a:lnB>
                      <a:noFill/>
                    </a:lnB>
                  </a:tcPr>
                </a:tc>
              </a:tr>
            </a:tbl>
          </a:graphicData>
        </a:graphic>
      </p:graphicFrame>
    </p:spTree>
    <p:extLst>
      <p:ext uri="{BB962C8B-B14F-4D97-AF65-F5344CB8AC3E}">
        <p14:creationId xmlns:p14="http://schemas.microsoft.com/office/powerpoint/2010/main" val="16200985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888</TotalTime>
  <Words>4820</Words>
  <Application>Microsoft Office PowerPoint</Application>
  <PresentationFormat>On-screen Show (4:3)</PresentationFormat>
  <Paragraphs>288</Paragraphs>
  <Slides>48</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48</vt:i4>
      </vt:variant>
    </vt:vector>
  </HeadingPairs>
  <TitlesOfParts>
    <vt:vector size="54" baseType="lpstr">
      <vt:lpstr>맑은 고딕</vt:lpstr>
      <vt:lpstr>맑은 고딕</vt:lpstr>
      <vt:lpstr>Arial</vt:lpstr>
      <vt:lpstr>Calibri</vt:lpstr>
      <vt:lpstr>Office Theme</vt:lpstr>
      <vt:lpstr>Custom Design</vt:lpstr>
      <vt:lpstr>PowerPoint Presentation</vt:lpstr>
      <vt:lpstr>Reading Merit Badge Requirements</vt:lpstr>
      <vt:lpstr>Reading Merit Badge Requirements</vt:lpstr>
      <vt:lpstr>Reading Merit Badge Requirements</vt:lpstr>
      <vt:lpstr>Reading Merit Badge Requirements</vt:lpstr>
      <vt:lpstr>Reading Merit Badge Requirements</vt:lpstr>
      <vt:lpstr> Requirement 1</vt:lpstr>
      <vt:lpstr>1a. Library Organization</vt:lpstr>
      <vt:lpstr>1a. Library Organization</vt:lpstr>
      <vt:lpstr>1a. Library Organization</vt:lpstr>
      <vt:lpstr>1a. Library Organization</vt:lpstr>
      <vt:lpstr>1a. Library Resources and Services</vt:lpstr>
      <vt:lpstr>1a. Library Resources and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Requirement 2</vt:lpstr>
      <vt:lpstr>PowerPoint Presentation</vt:lpstr>
      <vt:lpstr>PowerPoint Presentation</vt:lpstr>
      <vt:lpstr>PowerPoint Presentation</vt:lpstr>
      <vt:lpstr>PowerPoint Presentation</vt:lpstr>
      <vt:lpstr>PowerPoint Presentation</vt:lpstr>
      <vt:lpstr> Requirement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Requirement 4</vt:lpstr>
      <vt:lpstr> Requirement 5</vt:lpstr>
      <vt:lpstr> Requirement 6</vt:lpstr>
    </vt:vector>
  </TitlesOfParts>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Registered User</dc:creator>
  <cp:lastModifiedBy>Terry McKibben</cp:lastModifiedBy>
  <cp:revision>67</cp:revision>
  <dcterms:created xsi:type="dcterms:W3CDTF">2014-04-01T16:35:38Z</dcterms:created>
  <dcterms:modified xsi:type="dcterms:W3CDTF">2020-12-01T20:18:39Z</dcterms:modified>
</cp:coreProperties>
</file>